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7" r:id="rId2"/>
    <p:sldId id="272" r:id="rId3"/>
    <p:sldId id="274" r:id="rId4"/>
    <p:sldId id="260" r:id="rId5"/>
    <p:sldId id="275" r:id="rId6"/>
    <p:sldId id="277" r:id="rId7"/>
    <p:sldId id="279" r:id="rId8"/>
    <p:sldId id="281" r:id="rId9"/>
    <p:sldId id="283" r:id="rId10"/>
    <p:sldId id="284" r:id="rId11"/>
    <p:sldId id="286" r:id="rId12"/>
    <p:sldId id="262" r:id="rId13"/>
    <p:sldId id="266" r:id="rId14"/>
    <p:sldId id="290" r:id="rId15"/>
    <p:sldId id="270" r:id="rId16"/>
    <p:sldId id="269" r:id="rId17"/>
    <p:sldId id="268" r:id="rId18"/>
    <p:sldId id="265" r:id="rId19"/>
    <p:sldId id="267" r:id="rId20"/>
    <p:sldId id="288" r:id="rId21"/>
    <p:sldId id="28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0000"/>
    <a:srgbClr val="FFB001"/>
    <a:srgbClr val="CA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67" autoAdjust="0"/>
    <p:restoredTop sz="94660"/>
  </p:normalViewPr>
  <p:slideViewPr>
    <p:cSldViewPr snapToGrid="0">
      <p:cViewPr>
        <p:scale>
          <a:sx n="74" d="100"/>
          <a:sy n="74" d="100"/>
        </p:scale>
        <p:origin x="1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E041A-BC44-4248-923A-13C5C5D9FEB3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16EF1-D2F8-A149-B5EB-D23CF0FF3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0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16EF1-D2F8-A149-B5EB-D23CF0FF38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50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16EF1-D2F8-A149-B5EB-D23CF0FF38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6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A16EF1-D2F8-A149-B5EB-D23CF0FF38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13CF1D-A40E-3B44-948C-083C49E4A3AA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6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0FF2A-2C08-E64D-A94A-49873AA7A83A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9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53206-5C9F-F24F-871B-03BAE1C15AF3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FFEAC-6BC8-D344-B051-C01D36D46B10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6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E4E82-AF53-6A45-A2A3-1E7EAA9D6138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E0474-2177-B142-96D7-16C90933347E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81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23F0F-BC9C-B641-8C6D-08E486A3305C}" type="datetime1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1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BB93F-C72E-4345-809D-4F4019E0BF17}" type="datetime1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7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9B1EB-2E04-5543-A542-CB06BFBD5233}" type="datetime1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567C-5A56-5641-8D28-FCBEB2EF7E2D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73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36687-7EE3-404C-B60B-C9919F587069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9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3CC0E-7944-8948-A58B-BF30FC8254F3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4B634-CA58-4A40-97C1-D55C6D0E0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1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jpeg"/><Relationship Id="rId12" Type="http://schemas.microsoft.com/office/2007/relationships/hdphoto" Target="../media/hdphoto13.wdp"/><Relationship Id="rId13" Type="http://schemas.openxmlformats.org/officeDocument/2006/relationships/image" Target="../media/image27.jpeg"/><Relationship Id="rId14" Type="http://schemas.microsoft.com/office/2007/relationships/hdphoto" Target="../media/hdphoto14.wdp"/><Relationship Id="rId15" Type="http://schemas.openxmlformats.org/officeDocument/2006/relationships/image" Target="../media/image28.jpeg"/><Relationship Id="rId16" Type="http://schemas.microsoft.com/office/2007/relationships/hdphoto" Target="../media/hdphoto15.wdp"/><Relationship Id="rId17" Type="http://schemas.openxmlformats.org/officeDocument/2006/relationships/image" Target="../media/image29.jpeg"/><Relationship Id="rId18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2.jpeg"/><Relationship Id="rId4" Type="http://schemas.microsoft.com/office/2007/relationships/hdphoto" Target="../media/hdphoto9.wdp"/><Relationship Id="rId5" Type="http://schemas.openxmlformats.org/officeDocument/2006/relationships/image" Target="../media/image23.jpeg"/><Relationship Id="rId6" Type="http://schemas.microsoft.com/office/2007/relationships/hdphoto" Target="../media/hdphoto10.wdp"/><Relationship Id="rId7" Type="http://schemas.openxmlformats.org/officeDocument/2006/relationships/image" Target="../media/image24.jpeg"/><Relationship Id="rId8" Type="http://schemas.microsoft.com/office/2007/relationships/hdphoto" Target="../media/hdphoto11.wdp"/><Relationship Id="rId9" Type="http://schemas.openxmlformats.org/officeDocument/2006/relationships/image" Target="../media/image25.jpeg"/><Relationship Id="rId10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1.png"/><Relationship Id="rId21" Type="http://schemas.openxmlformats.org/officeDocument/2006/relationships/image" Target="../media/image42.png"/><Relationship Id="rId22" Type="http://schemas.openxmlformats.org/officeDocument/2006/relationships/image" Target="../media/image38.png"/><Relationship Id="rId23" Type="http://schemas.openxmlformats.org/officeDocument/2006/relationships/image" Target="../media/image44.png"/><Relationship Id="rId24" Type="http://schemas.openxmlformats.org/officeDocument/2006/relationships/image" Target="../media/image45.png"/><Relationship Id="rId25" Type="http://schemas.openxmlformats.org/officeDocument/2006/relationships/image" Target="../media/image46.png"/><Relationship Id="rId26" Type="http://schemas.openxmlformats.org/officeDocument/2006/relationships/image" Target="../media/image47.png"/><Relationship Id="rId27" Type="http://schemas.openxmlformats.org/officeDocument/2006/relationships/image" Target="../media/image48.png"/><Relationship Id="rId28" Type="http://schemas.openxmlformats.org/officeDocument/2006/relationships/image" Target="../media/image49.png"/><Relationship Id="rId29" Type="http://schemas.openxmlformats.org/officeDocument/2006/relationships/image" Target="../media/image50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image" Target="../media/image51.png"/><Relationship Id="rId31" Type="http://schemas.openxmlformats.org/officeDocument/2006/relationships/image" Target="../media/image52.png"/><Relationship Id="rId32" Type="http://schemas.openxmlformats.org/officeDocument/2006/relationships/image" Target="../media/image53.png"/><Relationship Id="rId9" Type="http://schemas.openxmlformats.org/officeDocument/2006/relationships/image" Target="../media/image32.png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33" Type="http://schemas.openxmlformats.org/officeDocument/2006/relationships/image" Target="../media/image3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jpg"/><Relationship Id="rId14" Type="http://schemas.openxmlformats.org/officeDocument/2006/relationships/image" Target="../media/image350.png"/><Relationship Id="rId15" Type="http://schemas.openxmlformats.org/officeDocument/2006/relationships/image" Target="../media/image360.png"/><Relationship Id="rId16" Type="http://schemas.openxmlformats.org/officeDocument/2006/relationships/image" Target="../media/image370.png"/><Relationship Id="rId17" Type="http://schemas.openxmlformats.org/officeDocument/2006/relationships/image" Target="../media/image37.png"/><Relationship Id="rId18" Type="http://schemas.openxmlformats.org/officeDocument/2006/relationships/image" Target="../media/image39.png"/><Relationship Id="rId19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3.png"/><Relationship Id="rId5" Type="http://schemas.microsoft.com/office/2007/relationships/hdphoto" Target="../media/hdphoto18.wdp"/><Relationship Id="rId6" Type="http://schemas.openxmlformats.org/officeDocument/2006/relationships/image" Target="../media/image54.png"/><Relationship Id="rId7" Type="http://schemas.microsoft.com/office/2007/relationships/hdphoto" Target="../media/hdphoto19.wdp"/><Relationship Id="rId8" Type="http://schemas.openxmlformats.org/officeDocument/2006/relationships/image" Target="../media/image55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jp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1.wdp"/><Relationship Id="rId4" Type="http://schemas.openxmlformats.org/officeDocument/2006/relationships/image" Target="../media/image5.jpeg"/><Relationship Id="rId5" Type="http://schemas.microsoft.com/office/2007/relationships/hdphoto" Target="../media/hdphoto2.wdp"/><Relationship Id="rId6" Type="http://schemas.openxmlformats.org/officeDocument/2006/relationships/image" Target="../media/image6.jpeg"/><Relationship Id="rId7" Type="http://schemas.microsoft.com/office/2007/relationships/hdphoto" Target="../media/hdphoto3.wdp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jpg"/><Relationship Id="rId8" Type="http://schemas.openxmlformats.org/officeDocument/2006/relationships/image" Target="../media/image15.png"/><Relationship Id="rId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EC89C5-F6C3-4DEA-B8CE-2FD7DF3C23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9"/>
          <a:stretch/>
        </p:blipFill>
        <p:spPr>
          <a:xfrm>
            <a:off x="-128275" y="-1"/>
            <a:ext cx="9719950" cy="6858001"/>
          </a:xfrm>
          <a:prstGeom prst="rect">
            <a:avLst/>
          </a:prstGeom>
        </p:spPr>
      </p:pic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07A47D35-2C3A-44FC-95CB-03ADB1441C66}"/>
              </a:ext>
            </a:extLst>
          </p:cNvPr>
          <p:cNvSpPr/>
          <p:nvPr/>
        </p:nvSpPr>
        <p:spPr>
          <a:xfrm>
            <a:off x="-128274" y="0"/>
            <a:ext cx="9719949" cy="6858000"/>
          </a:xfrm>
          <a:prstGeom prst="rect">
            <a:avLst/>
          </a:prstGeom>
          <a:solidFill>
            <a:srgbClr val="83003F">
              <a:alpha val="89814"/>
            </a:srgbClr>
          </a:solidFill>
          <a:ln w="12700">
            <a:miter lim="400000"/>
          </a:ln>
        </p:spPr>
        <p:txBody>
          <a:bodyPr lIns="34289" rIns="34289" anchor="ctr"/>
          <a:lstStyle/>
          <a:p>
            <a:endParaRPr sz="1350"/>
          </a:p>
        </p:txBody>
      </p:sp>
      <p:pic>
        <p:nvPicPr>
          <p:cNvPr id="6" name="pasted-image.pdf" descr="pasted-image.pdf">
            <a:extLst>
              <a:ext uri="{FF2B5EF4-FFF2-40B4-BE49-F238E27FC236}">
                <a16:creationId xmlns:a16="http://schemas.microsoft.com/office/drawing/2014/main" xmlns="" id="{77AB8F80-091E-4108-B3FF-C86D41021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4" y="1356179"/>
            <a:ext cx="206650" cy="18603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PRESENTATION TITLE GOES HERE">
            <a:extLst>
              <a:ext uri="{FF2B5EF4-FFF2-40B4-BE49-F238E27FC236}">
                <a16:creationId xmlns:a16="http://schemas.microsoft.com/office/drawing/2014/main" xmlns="" id="{9B245395-1C77-443F-BE85-9C23407DC88C}"/>
              </a:ext>
            </a:extLst>
          </p:cNvPr>
          <p:cNvSpPr/>
          <p:nvPr/>
        </p:nvSpPr>
        <p:spPr>
          <a:xfrm>
            <a:off x="635619" y="1356180"/>
            <a:ext cx="8385718" cy="2072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 anchor="b">
            <a:noAutofit/>
          </a:bodyPr>
          <a:lstStyle>
            <a:lvl1pPr defTabSz="758951">
              <a:lnSpc>
                <a:spcPct val="90000"/>
              </a:lnSpc>
              <a:defRPr sz="5312" spc="265">
                <a:solidFill>
                  <a:schemeClr val="accent5">
                    <a:hueOff val="-15428571"/>
                    <a:satOff val="-30434"/>
                    <a:lumOff val="9019"/>
                  </a:schemeClr>
                </a:solidFill>
                <a:latin typeface="AcherusGrotesqueLight"/>
                <a:ea typeface="AcherusGrotesqueLight"/>
                <a:cs typeface="AcherusGrotesqueLight"/>
                <a:sym typeface="AcherusGrotesqueLight"/>
              </a:defRPr>
            </a:lvl1pPr>
          </a:lstStyle>
          <a:p>
            <a:r>
              <a:rPr lang="en-US" sz="4500" b="1" spc="450" dirty="0" smtClean="0">
                <a:latin typeface="+mn-lt"/>
              </a:rPr>
              <a:t>Automated </a:t>
            </a:r>
            <a:r>
              <a:rPr lang="en-US" sz="4500" b="1" spc="450" dirty="0" smtClean="0">
                <a:latin typeface="+mn-lt"/>
              </a:rPr>
              <a:t>Blood Cell count from </a:t>
            </a:r>
            <a:r>
              <a:rPr lang="en-US" sz="4500" b="1" spc="450" dirty="0">
                <a:latin typeface="+mn-lt"/>
              </a:rPr>
              <a:t>S</a:t>
            </a:r>
            <a:r>
              <a:rPr lang="en-US" sz="4500" b="1" spc="450" dirty="0" smtClean="0">
                <a:latin typeface="+mn-lt"/>
              </a:rPr>
              <a:t>mear Images for COVID Diagnosis</a:t>
            </a:r>
            <a:endParaRPr lang="en-US" sz="4500" b="1" spc="450" dirty="0">
              <a:latin typeface="+mn-lt"/>
            </a:endParaRPr>
          </a:p>
        </p:txBody>
      </p:sp>
      <p:pic>
        <p:nvPicPr>
          <p:cNvPr id="8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222A6B3-FFE7-4F32-87A0-3402E4B5DD17}"/>
              </a:ext>
            </a:extLst>
          </p:cNvPr>
          <p:cNvGrpSpPr/>
          <p:nvPr/>
        </p:nvGrpSpPr>
        <p:grpSpPr>
          <a:xfrm>
            <a:off x="544720" y="3690120"/>
            <a:ext cx="8030568" cy="2143455"/>
            <a:chOff x="1300602" y="4207009"/>
            <a:chExt cx="6402262" cy="3454283"/>
          </a:xfrm>
        </p:grpSpPr>
        <p:sp>
          <p:nvSpPr>
            <p:cNvPr id="10" name="Professor Albert Einstein June 23, 2018">
              <a:extLst>
                <a:ext uri="{FF2B5EF4-FFF2-40B4-BE49-F238E27FC236}">
                  <a16:creationId xmlns:a16="http://schemas.microsoft.com/office/drawing/2014/main" xmlns="" id="{694CA750-D8E0-44EC-90D5-71B812C8BC1B}"/>
                </a:ext>
              </a:extLst>
            </p:cNvPr>
            <p:cNvSpPr/>
            <p:nvPr/>
          </p:nvSpPr>
          <p:spPr>
            <a:xfrm>
              <a:off x="1300602" y="4207009"/>
              <a:ext cx="6402262" cy="2628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4289" rIns="3428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2000" b="1" cap="all" spc="150" dirty="0">
                  <a:solidFill>
                    <a:srgbClr val="FFFF00"/>
                  </a:solidFill>
                  <a:latin typeface="+mj-lt"/>
                  <a:ea typeface="Acherus Grotesque" charset="0"/>
                  <a:cs typeface="Acherus Grotesque" charset="0"/>
                </a:rPr>
                <a:t>Parshin Shojaee, </a:t>
              </a:r>
              <a:r>
                <a:rPr lang="en-US" sz="2000" b="1" cap="all" spc="150" dirty="0">
                  <a:latin typeface="+mj-lt"/>
                  <a:ea typeface="Acherus Grotesque" charset="0"/>
                  <a:cs typeface="Acherus Grotesque" charset="0"/>
                </a:rPr>
                <a:t>Ph.D. Student, Industrial and Systems Engineering</a:t>
              </a:r>
            </a:p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endParaRPr lang="en-US" sz="2000" b="1" i="1" cap="all" spc="150" dirty="0">
                <a:solidFill>
                  <a:schemeClr val="bg1"/>
                </a:solidFill>
                <a:latin typeface="+mj-lt"/>
                <a:ea typeface="Acherus Grotesque" charset="0"/>
                <a:cs typeface="Acherus Grotesque" charset="0"/>
              </a:endParaRPr>
            </a:p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2000" b="1" cap="all" spc="150" dirty="0" err="1" smtClean="0">
                  <a:solidFill>
                    <a:srgbClr val="FFFF00"/>
                  </a:solidFill>
                  <a:latin typeface="+mj-lt"/>
                  <a:ea typeface="Acherus Grotesque" charset="0"/>
                  <a:cs typeface="Acherus Grotesque" charset="0"/>
                </a:rPr>
                <a:t>NouShin</a:t>
              </a:r>
              <a:r>
                <a:rPr lang="en-US" sz="2000" b="1" cap="all" spc="150" dirty="0" smtClean="0">
                  <a:solidFill>
                    <a:srgbClr val="FFFF00"/>
                  </a:solidFill>
                  <a:latin typeface="+mj-lt"/>
                  <a:ea typeface="Acherus Grotesque" charset="0"/>
                  <a:cs typeface="Acherus Grotesque" charset="0"/>
                </a:rPr>
                <a:t> </a:t>
              </a:r>
              <a:r>
                <a:rPr lang="en-US" sz="2000" b="1" cap="all" spc="150" dirty="0">
                  <a:solidFill>
                    <a:srgbClr val="FFFF00"/>
                  </a:solidFill>
                  <a:latin typeface="+mj-lt"/>
                  <a:ea typeface="Acherus Grotesque" charset="0"/>
                  <a:cs typeface="Acherus Grotesque" charset="0"/>
                </a:rPr>
                <a:t>OMIDVAR, </a:t>
              </a:r>
              <a:r>
                <a:rPr lang="en-US" sz="2000" b="1" cap="all" spc="150" dirty="0">
                  <a:latin typeface="+mj-lt"/>
                  <a:ea typeface="Acherus Grotesque" charset="0"/>
                  <a:cs typeface="Acherus Grotesque" charset="0"/>
                </a:rPr>
                <a:t>Ph.D. Student, Chemical engineering</a:t>
              </a:r>
              <a:endParaRPr lang="en-US" sz="2000" b="1" i="1" cap="all" spc="150" dirty="0">
                <a:solidFill>
                  <a:schemeClr val="bg1"/>
                </a:solidFill>
                <a:latin typeface="+mj-lt"/>
                <a:ea typeface="Acherus Grotesque" charset="0"/>
                <a:cs typeface="Acherus Grotesque" charset="0"/>
              </a:endParaRPr>
            </a:p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endParaRPr lang="en-US" sz="2000" b="1" i="1" cap="all" spc="150" dirty="0">
                <a:solidFill>
                  <a:schemeClr val="bg1"/>
                </a:solidFill>
                <a:latin typeface="+mj-lt"/>
                <a:ea typeface="Acherus Grotesque" charset="0"/>
                <a:cs typeface="Acherus Grotesque" charset="0"/>
              </a:endParaRPr>
            </a:p>
          </p:txBody>
        </p:sp>
        <p:sp>
          <p:nvSpPr>
            <p:cNvPr id="11" name="Professor Albert Einstein June 23, 2018">
              <a:extLst>
                <a:ext uri="{FF2B5EF4-FFF2-40B4-BE49-F238E27FC236}">
                  <a16:creationId xmlns:a16="http://schemas.microsoft.com/office/drawing/2014/main" xmlns="" id="{7F30375B-D906-4B39-B089-872660596C51}"/>
                </a:ext>
              </a:extLst>
            </p:cNvPr>
            <p:cNvSpPr/>
            <p:nvPr/>
          </p:nvSpPr>
          <p:spPr>
            <a:xfrm>
              <a:off x="1300602" y="7140496"/>
              <a:ext cx="6402262" cy="520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34289" rIns="34289">
              <a:spAutoFit/>
            </a:bodyPr>
            <a:lstStyle/>
            <a:p>
              <a:pPr>
                <a:defRPr sz="2400">
                  <a:solidFill>
                    <a:schemeClr val="accent2"/>
                  </a:solidFill>
                  <a:latin typeface="Gineso Cond Thin"/>
                  <a:ea typeface="Gineso Cond Thin"/>
                  <a:cs typeface="Gineso Cond Thin"/>
                  <a:sym typeface="Gineso Cond Thin"/>
                </a:defRPr>
              </a:pPr>
              <a:r>
                <a:rPr lang="en-US" sz="1500" cap="all" spc="150" dirty="0" err="1" smtClean="0">
                  <a:solidFill>
                    <a:schemeClr val="bg1"/>
                  </a:solidFill>
                  <a:latin typeface="+mj-lt"/>
                  <a:ea typeface="Acherus Grotesque" charset="0"/>
                  <a:cs typeface="Acherus Grotesque" charset="0"/>
                </a:rPr>
                <a:t>MaY</a:t>
              </a:r>
              <a:r>
                <a:rPr lang="en-US" sz="1500" cap="all" spc="150" dirty="0" smtClean="0">
                  <a:solidFill>
                    <a:schemeClr val="bg1"/>
                  </a:solidFill>
                  <a:latin typeface="+mj-lt"/>
                  <a:ea typeface="Acherus Grotesque" charset="0"/>
                  <a:cs typeface="Acherus Grotesque" charset="0"/>
                </a:rPr>
                <a:t> 5, </a:t>
              </a:r>
              <a:r>
                <a:rPr lang="en-US" sz="1500" cap="all" spc="150" dirty="0">
                  <a:solidFill>
                    <a:schemeClr val="bg1"/>
                  </a:solidFill>
                  <a:latin typeface="+mj-lt"/>
                  <a:ea typeface="Acherus Grotesque" charset="0"/>
                  <a:cs typeface="Acherus Grotesque" charset="0"/>
                </a:rPr>
                <a:t>2021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Evaluation</a:t>
            </a:r>
            <a:endParaRPr lang="en-US" b="1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C77A2A26-C98F-469E-A20A-56BDA62E6F32}"/>
              </a:ext>
            </a:extLst>
          </p:cNvPr>
          <p:cNvSpPr txBox="1"/>
          <p:nvPr/>
        </p:nvSpPr>
        <p:spPr>
          <a:xfrm>
            <a:off x="897179" y="1150822"/>
            <a:ext cx="44628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Metrics: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Intersection over Union (IOU) </a:t>
            </a:r>
            <a:endParaRPr lang="en-US" sz="2000" b="1" i="1" dirty="0">
              <a:latin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36ACCE7-DDC9-4BF0-9A17-76D3D77F66F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433" y="2201669"/>
            <a:ext cx="1400175" cy="12646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BEC0B125-708B-4F23-8F65-875B4F7246A2}"/>
              </a:ext>
            </a:extLst>
          </p:cNvPr>
          <p:cNvSpPr txBox="1"/>
          <p:nvPr/>
        </p:nvSpPr>
        <p:spPr>
          <a:xfrm>
            <a:off x="5548817" y="1188761"/>
            <a:ext cx="63710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000" b="1" u="sng" dirty="0"/>
              <a:t>Precision: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True Positive (TP)</a:t>
            </a:r>
            <a:r>
              <a:rPr lang="en-US" b="0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: A correct detection. Detection with IOU ≥ </a:t>
            </a:r>
            <a:r>
              <a:rPr lang="en-US" b="0" i="1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threshold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00" b="0" i="1" dirty="0">
              <a:solidFill>
                <a:srgbClr val="24292E"/>
              </a:solidFill>
              <a:effectLst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 smtClean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False </a:t>
            </a:r>
            <a:r>
              <a:rPr lang="en-US" b="1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Positive (FP)</a:t>
            </a:r>
            <a:r>
              <a:rPr lang="en-US" b="0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: A wrong detection. Detection with IOU &lt; </a:t>
            </a:r>
            <a:r>
              <a:rPr lang="en-US" b="0" i="1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threshold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500" b="0" i="0" dirty="0">
              <a:solidFill>
                <a:srgbClr val="24292E"/>
              </a:solidFill>
              <a:effectLst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False Negative (FN)</a:t>
            </a:r>
            <a:r>
              <a:rPr lang="en-US" b="0" i="0" dirty="0">
                <a:solidFill>
                  <a:srgbClr val="24292E"/>
                </a:solidFill>
                <a:effectLst/>
                <a:cs typeface="Times New Roman" panose="02020603050405020304" pitchFamily="18" charset="0"/>
              </a:rPr>
              <a:t>: A ground truth not detected</a:t>
            </a:r>
            <a:endParaRPr lang="en-US" sz="1600" b="0" i="0" dirty="0">
              <a:solidFill>
                <a:srgbClr val="24292E"/>
              </a:solidFill>
              <a:effectLst/>
              <a:cs typeface="Times New Roman" panose="02020603050405020304" pitchFamily="18" charset="0"/>
            </a:endParaRPr>
          </a:p>
          <a:p>
            <a:pPr lvl="6">
              <a:lnSpc>
                <a:spcPct val="150000"/>
              </a:lnSpc>
            </a:pPr>
            <a:endParaRPr lang="en-US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49826" y="3466361"/>
                <a:ext cx="2517035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charset="0"/>
                        </a:rPr>
                        <m:t>𝑷𝒓𝒆𝒄𝒊𝒔𝒊𝒐𝒏</m:t>
                      </m:r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charset="0"/>
                            </a:rPr>
                            <m:t>𝑻𝑷</m:t>
                          </m:r>
                        </m:num>
                        <m:den>
                          <m:r>
                            <a:rPr lang="en-US" b="1" i="1">
                              <a:latin typeface="Cambria Math" charset="0"/>
                            </a:rPr>
                            <m:t>𝑻𝑷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𝑭𝑷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826" y="3466361"/>
                <a:ext cx="2517035" cy="6154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0C3C475E-6167-4E6F-BF2A-2DE145A6D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30873"/>
              </p:ext>
            </p:extLst>
          </p:nvPr>
        </p:nvGraphicFramePr>
        <p:xfrm>
          <a:off x="1349826" y="4265934"/>
          <a:ext cx="9985313" cy="21945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29503">
                  <a:extLst>
                    <a:ext uri="{9D8B030D-6E8A-4147-A177-3AD203B41FA5}">
                      <a16:colId xmlns:a16="http://schemas.microsoft.com/office/drawing/2014/main" xmlns="" val="2551044707"/>
                    </a:ext>
                  </a:extLst>
                </a:gridCol>
                <a:gridCol w="1298934">
                  <a:extLst>
                    <a:ext uri="{9D8B030D-6E8A-4147-A177-3AD203B41FA5}">
                      <a16:colId xmlns:a16="http://schemas.microsoft.com/office/drawing/2014/main" xmlns="" val="3366759813"/>
                    </a:ext>
                  </a:extLst>
                </a:gridCol>
                <a:gridCol w="1664219">
                  <a:extLst>
                    <a:ext uri="{9D8B030D-6E8A-4147-A177-3AD203B41FA5}">
                      <a16:colId xmlns:a16="http://schemas.microsoft.com/office/drawing/2014/main" xmlns="" val="1608111932"/>
                    </a:ext>
                  </a:extLst>
                </a:gridCol>
                <a:gridCol w="1664219"/>
                <a:gridCol w="1664219">
                  <a:extLst>
                    <a:ext uri="{9D8B030D-6E8A-4147-A177-3AD203B41FA5}">
                      <a16:colId xmlns:a16="http://schemas.microsoft.com/office/drawing/2014/main" xmlns="" val="4167489008"/>
                    </a:ext>
                  </a:extLst>
                </a:gridCol>
                <a:gridCol w="1664219"/>
              </a:tblGrid>
              <a:tr h="365760">
                <a:tc gridSpan="2"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SSD 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Alexnet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-base 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SSD VGG16-base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04857751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fontAlgn="ctr"/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Recall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Precision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Recall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</a:tr>
              <a:tr h="365760">
                <a:tc rowSpan="3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Average Precision 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WBC</a:t>
                      </a:r>
                      <a:endParaRPr lang="en-US" b="1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0.8955</a:t>
                      </a:r>
                      <a:endParaRPr lang="en-US" b="1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0.8407</a:t>
                      </a:r>
                      <a:endParaRPr lang="en-US" b="1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</a:rPr>
                        <a:t>0.9972</a:t>
                      </a:r>
                      <a:endParaRPr lang="en-US" b="1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</a:t>
                      </a:r>
                      <a:endParaRPr lang="en-US" b="1" dirty="0">
                        <a:solidFill>
                          <a:srgbClr val="00B05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xmlns="" val="1846218649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RBC</a:t>
                      </a:r>
                      <a:endParaRPr lang="en-US" b="1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0.6873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  <a:latin typeface="+mn-lt"/>
                        </a:rPr>
                        <a:t>0.8788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0.7961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cs-CZ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0.8973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xmlns="" val="1757733784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Platelet</a:t>
                      </a:r>
                      <a:endParaRPr lang="en-US" b="1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0.1471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 smtClean="0">
                          <a:effectLst/>
                          <a:latin typeface="+mn-lt"/>
                        </a:rPr>
                        <a:t>0.3018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0.7367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0.8296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xmlns="" val="1638655657"/>
                  </a:ext>
                </a:extLst>
              </a:tr>
              <a:tr h="365760">
                <a:tc grid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Mean Average Precision (</a:t>
                      </a:r>
                      <a:r>
                        <a:rPr lang="en-US" sz="1600" b="1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mAP</a:t>
                      </a:r>
                      <a:r>
                        <a:rPr lang="en-US" sz="1600" b="1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)</a:t>
                      </a:r>
                      <a:endParaRPr lang="en-US" b="1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63500" marR="63500" marT="31750" marB="3175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0.362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0.841</a:t>
                      </a: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tc h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  <a:latin typeface="+mn-lt"/>
                      </a:endParaRPr>
                    </a:p>
                  </a:txBody>
                  <a:tcPr marL="63500" marR="63500" marT="31750" marB="31750" anchor="ctr"/>
                </a:tc>
                <a:extLst>
                  <a:ext uri="{0D108BD9-81ED-4DB2-BD59-A6C34878D82A}">
                    <a16:rowId xmlns:a16="http://schemas.microsoft.com/office/drawing/2014/main" xmlns="" val="4214360976"/>
                  </a:ext>
                </a:extLst>
              </a:tr>
            </a:tbl>
          </a:graphicData>
        </a:graphic>
      </p:graphicFrame>
      <p:pic>
        <p:nvPicPr>
          <p:cNvPr id="11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77332" y="2476385"/>
                <a:ext cx="2226892" cy="613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charset="0"/>
                            </a:rPr>
                            <m:t>𝒊𝒏𝒕𝒆𝒓𝒔𝒆𝒄𝒕𝒊𝒐𝒏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𝒂𝒓𝒆𝒂</m:t>
                          </m:r>
                        </m:num>
                        <m:den>
                          <m:r>
                            <a:rPr lang="en-US" b="1" i="1">
                              <a:latin typeface="Cambria Math" charset="0"/>
                            </a:rPr>
                            <m:t>𝒖𝒏𝒊𝒐𝒏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𝒂𝒓𝒆𝒂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332" y="2476385"/>
                <a:ext cx="2226892" cy="61382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449606" y="4112093"/>
                <a:ext cx="2156360" cy="615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𝑹𝒆𝒄𝒂𝒍𝒍</m:t>
                      </m:r>
                      <m:r>
                        <a:rPr lang="en-US" b="1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charset="0"/>
                            </a:rPr>
                            <m:t>𝑻𝑷</m:t>
                          </m:r>
                        </m:num>
                        <m:den>
                          <m:r>
                            <a:rPr lang="en-US" b="1" i="1">
                              <a:latin typeface="Cambria Math" charset="0"/>
                            </a:rPr>
                            <m:t>𝑻𝑷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𝑭𝑵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606" y="4112093"/>
                <a:ext cx="2156360" cy="61549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17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5252"/>
            <a:ext cx="10515600" cy="1325563"/>
          </a:xfrm>
        </p:spPr>
        <p:txBody>
          <a:bodyPr/>
          <a:lstStyle/>
          <a:p>
            <a:r>
              <a:rPr lang="en-US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Detection with trained models </a:t>
            </a:r>
            <a:endParaRPr lang="en-US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11</a:t>
            </a:fld>
            <a:endParaRPr lang="en-US"/>
          </a:p>
        </p:txBody>
      </p:sp>
      <p:pic>
        <p:nvPicPr>
          <p:cNvPr id="6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4" y="1814181"/>
            <a:ext cx="3017520" cy="2011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9" y="3876824"/>
            <a:ext cx="3017520" cy="20116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3" y="3825861"/>
            <a:ext cx="3017520" cy="20116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99" y="1833475"/>
            <a:ext cx="3017520" cy="20116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19" y="3912352"/>
            <a:ext cx="3017520" cy="20116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699" y="3902760"/>
            <a:ext cx="3017520" cy="2011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719" y="1865144"/>
            <a:ext cx="3017520" cy="201168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6142008" y="1310311"/>
            <a:ext cx="5751" cy="504604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179" y="1839208"/>
            <a:ext cx="3017520" cy="2011680"/>
          </a:xfrm>
        </p:spPr>
      </p:pic>
      <p:sp>
        <p:nvSpPr>
          <p:cNvPr id="19" name="TextBox 18"/>
          <p:cNvSpPr txBox="1"/>
          <p:nvPr/>
        </p:nvSpPr>
        <p:spPr>
          <a:xfrm>
            <a:off x="2432649" y="1449238"/>
            <a:ext cx="166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VGG-based SSD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7978147" y="1387227"/>
            <a:ext cx="1964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Alexnet</a:t>
            </a:r>
            <a:r>
              <a:rPr lang="en-US" b="1" dirty="0" smtClean="0"/>
              <a:t>-based SSD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6728986" y="5996612"/>
            <a:ext cx="29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High </a:t>
            </a:r>
            <a:r>
              <a:rPr lang="en-US" smtClean="0"/>
              <a:t>false positive for RBC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1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3E952E9-4DDB-4841-8170-A4D4E779CA9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386"/>
          <a:stretch/>
        </p:blipFill>
        <p:spPr>
          <a:xfrm>
            <a:off x="521314" y="3902051"/>
            <a:ext cx="671388" cy="512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8A8C283-FCDA-4975-A95A-65E42C92B0E1}"/>
              </a:ext>
            </a:extLst>
          </p:cNvPr>
          <p:cNvSpPr txBox="1"/>
          <p:nvPr/>
        </p:nvSpPr>
        <p:spPr>
          <a:xfrm>
            <a:off x="537606" y="3692784"/>
            <a:ext cx="7509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Eosinophil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E40902-8C9E-4D3B-B440-9E6F0B794E4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11259" y="3917438"/>
            <a:ext cx="682674" cy="512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A9C96D9-E9D4-4D35-9752-EF83239BB286}"/>
              </a:ext>
            </a:extLst>
          </p:cNvPr>
          <p:cNvSpPr txBox="1"/>
          <p:nvPr/>
        </p:nvSpPr>
        <p:spPr>
          <a:xfrm>
            <a:off x="1234061" y="3692784"/>
            <a:ext cx="876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cs typeface="Times New Roman" panose="02020603050405020304" pitchFamily="18" charset="0"/>
              </a:rPr>
              <a:t>Lymphocyte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28CE234-BC62-4A86-B8FB-F1812F9BB0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167" y="4596147"/>
            <a:ext cx="672535" cy="5120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F508F59-90CB-4544-9FF0-078E5F65075B}"/>
              </a:ext>
            </a:extLst>
          </p:cNvPr>
          <p:cNvSpPr txBox="1"/>
          <p:nvPr/>
        </p:nvSpPr>
        <p:spPr>
          <a:xfrm>
            <a:off x="539272" y="4417252"/>
            <a:ext cx="7509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cs typeface="Times New Roman" panose="02020603050405020304" pitchFamily="18" charset="0"/>
              </a:rPr>
              <a:t>Monocyte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FE1EA38-4B0D-4932-9FB8-582B97EDF5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229" y="4596147"/>
            <a:ext cx="672535" cy="5120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64164CC-F0D2-46A3-BBE6-2D91512F1AEA}"/>
              </a:ext>
            </a:extLst>
          </p:cNvPr>
          <p:cNvSpPr txBox="1"/>
          <p:nvPr/>
        </p:nvSpPr>
        <p:spPr>
          <a:xfrm>
            <a:off x="1311259" y="4414057"/>
            <a:ext cx="8763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cs typeface="Times New Roman" panose="02020603050405020304" pitchFamily="18" charset="0"/>
              </a:rPr>
              <a:t>Neutrophil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xmlns="" id="{3596B24B-7C36-483F-833C-5D4724E62F8C}"/>
              </a:ext>
            </a:extLst>
          </p:cNvPr>
          <p:cNvSpPr/>
          <p:nvPr/>
        </p:nvSpPr>
        <p:spPr>
          <a:xfrm>
            <a:off x="2905982" y="3972024"/>
            <a:ext cx="1315692" cy="340031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1611FD3-5FB0-4FCA-A6E3-F75B2DDCF8B1}"/>
              </a:ext>
            </a:extLst>
          </p:cNvPr>
          <p:cNvSpPr txBox="1"/>
          <p:nvPr/>
        </p:nvSpPr>
        <p:spPr>
          <a:xfrm>
            <a:off x="482367" y="982213"/>
            <a:ext cx="1503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cs typeface="Times New Roman" panose="02020603050405020304" pitchFamily="18" charset="0"/>
              </a:rPr>
              <a:t>Imbalanced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8B37865-114C-4D64-B63F-9E909DEA88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227" y="1251488"/>
            <a:ext cx="1761089" cy="11440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B93C8FD-5544-436B-8B52-E62553C397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157" y="5207627"/>
            <a:ext cx="1761089" cy="1321051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xmlns="" id="{9C3BD033-39AC-4524-90B8-07C44FE4A3A0}"/>
              </a:ext>
            </a:extLst>
          </p:cNvPr>
          <p:cNvSpPr/>
          <p:nvPr/>
        </p:nvSpPr>
        <p:spPr>
          <a:xfrm rot="5400000">
            <a:off x="961702" y="3237165"/>
            <a:ext cx="556448" cy="386736"/>
          </a:xfrm>
          <a:prstGeom prst="rightArrow">
            <a:avLst>
              <a:gd name="adj1" fmla="val 50000"/>
              <a:gd name="adj2" fmla="val 56193"/>
            </a:avLst>
          </a:prstGeom>
          <a:solidFill>
            <a:schemeClr val="bg1"/>
          </a:solidFill>
          <a:ln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C68AC35-259C-4EB7-9C28-3865FDC1FAA1}"/>
              </a:ext>
            </a:extLst>
          </p:cNvPr>
          <p:cNvSpPr txBox="1"/>
          <p:nvPr/>
        </p:nvSpPr>
        <p:spPr>
          <a:xfrm>
            <a:off x="-107462" y="3118730"/>
            <a:ext cx="28371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cs typeface="Times New Roman" panose="02020603050405020304" pitchFamily="18" charset="0"/>
              </a:rPr>
              <a:t>Augmentation</a:t>
            </a:r>
          </a:p>
          <a:p>
            <a:pPr algn="ctr"/>
            <a:r>
              <a:rPr lang="en-US" sz="1300" dirty="0">
                <a:cs typeface="Times New Roman" panose="02020603050405020304" pitchFamily="18" charset="0"/>
              </a:rPr>
              <a:t>(rotation, zoom, random crop)</a:t>
            </a:r>
          </a:p>
        </p:txBody>
      </p:sp>
      <p:pic>
        <p:nvPicPr>
          <p:cNvPr id="31" name="Picture 30" descr="A picture containing fabric&#10;&#10;Description automatically generated">
            <a:extLst>
              <a:ext uri="{FF2B5EF4-FFF2-40B4-BE49-F238E27FC236}">
                <a16:creationId xmlns:a16="http://schemas.microsoft.com/office/drawing/2014/main" xmlns="" id="{FC13A53C-6E35-439B-B367-0FA29FD125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12" y="2456055"/>
            <a:ext cx="850606" cy="6169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A3C3342-656C-427C-921F-DB8CFB86391F}"/>
              </a:ext>
            </a:extLst>
          </p:cNvPr>
          <p:cNvSpPr txBox="1"/>
          <p:nvPr/>
        </p:nvSpPr>
        <p:spPr>
          <a:xfrm>
            <a:off x="482367" y="6466569"/>
            <a:ext cx="15033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cs typeface="Times New Roman" panose="02020603050405020304" pitchFamily="18" charset="0"/>
              </a:rPr>
              <a:t>Balanced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FFCC045-36E9-4F7D-AB13-D4145DFD4D28}"/>
              </a:ext>
            </a:extLst>
          </p:cNvPr>
          <p:cNvSpPr/>
          <p:nvPr/>
        </p:nvSpPr>
        <p:spPr>
          <a:xfrm>
            <a:off x="233681" y="971610"/>
            <a:ext cx="2128670" cy="5818123"/>
          </a:xfrm>
          <a:prstGeom prst="rect">
            <a:avLst/>
          </a:prstGeom>
          <a:noFill/>
          <a:ln w="38100">
            <a:solidFill>
              <a:srgbClr val="97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xmlns="" id="{E1728246-BE71-4FD1-93C9-C57F5FEFE688}"/>
              </a:ext>
            </a:extLst>
          </p:cNvPr>
          <p:cNvSpPr/>
          <p:nvPr/>
        </p:nvSpPr>
        <p:spPr>
          <a:xfrm>
            <a:off x="4436253" y="1442004"/>
            <a:ext cx="484549" cy="5227719"/>
          </a:xfrm>
          <a:prstGeom prst="leftBrace">
            <a:avLst>
              <a:gd name="adj1" fmla="val 8333"/>
              <a:gd name="adj2" fmla="val 53804"/>
            </a:avLst>
          </a:prstGeom>
          <a:ln w="57150">
            <a:solidFill>
              <a:srgbClr val="97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2E88502-7C28-4511-A353-AF7EB67ED019}"/>
              </a:ext>
            </a:extLst>
          </p:cNvPr>
          <p:cNvSpPr txBox="1"/>
          <p:nvPr/>
        </p:nvSpPr>
        <p:spPr>
          <a:xfrm>
            <a:off x="4889494" y="1804818"/>
            <a:ext cx="253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dirty="0"/>
              <a:t>Customized Architecture 1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xmlns="" id="{540FFD5D-DC8D-4C40-B94C-6FD580A2B52C}"/>
              </a:ext>
            </a:extLst>
          </p:cNvPr>
          <p:cNvSpPr txBox="1"/>
          <p:nvPr/>
        </p:nvSpPr>
        <p:spPr>
          <a:xfrm>
            <a:off x="4859142" y="3847554"/>
            <a:ext cx="3390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n-US" dirty="0"/>
              <a:t>Pre-trained ResNet50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xmlns="" id="{9BB98637-1C2B-43B0-AC97-8B0945F692DC}"/>
              </a:ext>
            </a:extLst>
          </p:cNvPr>
          <p:cNvSpPr txBox="1"/>
          <p:nvPr/>
        </p:nvSpPr>
        <p:spPr>
          <a:xfrm>
            <a:off x="4859142" y="4298274"/>
            <a:ext cx="361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4"/>
            </a:pPr>
            <a:r>
              <a:rPr lang="en-US" dirty="0"/>
              <a:t>Pre-trained DenseNet121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xmlns="" id="{6FD2A54C-DEED-483D-9158-138672DEEE05}"/>
              </a:ext>
            </a:extLst>
          </p:cNvPr>
          <p:cNvSpPr txBox="1"/>
          <p:nvPr/>
        </p:nvSpPr>
        <p:spPr>
          <a:xfrm>
            <a:off x="4859142" y="4772883"/>
            <a:ext cx="288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5"/>
            </a:pPr>
            <a:r>
              <a:rPr lang="en-US" dirty="0"/>
              <a:t>Pre-trained VGG16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xmlns="" id="{EC63C0F0-9198-4478-B981-C0FAE80D2684}"/>
              </a:ext>
            </a:extLst>
          </p:cNvPr>
          <p:cNvSpPr txBox="1"/>
          <p:nvPr/>
        </p:nvSpPr>
        <p:spPr>
          <a:xfrm>
            <a:off x="4869408" y="2973194"/>
            <a:ext cx="253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2"/>
            </a:pPr>
            <a:r>
              <a:rPr lang="en-US" dirty="0"/>
              <a:t>Customized Architecture 2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xmlns="" id="{F22ACDC7-3AFA-4AE4-8F03-610396E76F89}"/>
              </a:ext>
            </a:extLst>
          </p:cNvPr>
          <p:cNvSpPr txBox="1"/>
          <p:nvPr/>
        </p:nvSpPr>
        <p:spPr>
          <a:xfrm>
            <a:off x="4881399" y="5263549"/>
            <a:ext cx="361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6"/>
            </a:pPr>
            <a:r>
              <a:rPr lang="en-US" dirty="0"/>
              <a:t>Pre-trained MobileNet-v2</a:t>
            </a:r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xmlns="" id="{ED591AA2-3E93-499D-8820-A8EA81B7009C}"/>
              </a:ext>
            </a:extLst>
          </p:cNvPr>
          <p:cNvGrpSpPr>
            <a:grpSpLocks noChangeAspect="1"/>
          </p:cNvGrpSpPr>
          <p:nvPr/>
        </p:nvGrpSpPr>
        <p:grpSpPr>
          <a:xfrm>
            <a:off x="7499374" y="1126249"/>
            <a:ext cx="4316072" cy="1371600"/>
            <a:chOff x="1416202" y="994472"/>
            <a:chExt cx="6328380" cy="2254668"/>
          </a:xfrm>
        </p:grpSpPr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xmlns="" id="{23F2B80F-F971-411D-A589-4DFA349FE9F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20101" y="2260947"/>
              <a:ext cx="950963" cy="142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xmlns="" id="{452155F0-DB2A-419E-9DB1-E4CABDB80196}"/>
                </a:ext>
              </a:extLst>
            </p:cNvPr>
            <p:cNvGrpSpPr/>
            <p:nvPr/>
          </p:nvGrpSpPr>
          <p:grpSpPr>
            <a:xfrm>
              <a:off x="4453074" y="1792801"/>
              <a:ext cx="440343" cy="400163"/>
              <a:chOff x="3503630" y="3095136"/>
              <a:chExt cx="1703108" cy="1668539"/>
            </a:xfrm>
            <a:solidFill>
              <a:schemeClr val="accent2">
                <a:lumMod val="60000"/>
                <a:lumOff val="40000"/>
                <a:alpha val="82000"/>
              </a:schemeClr>
            </a:solidFill>
          </p:grpSpPr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xmlns="" id="{12E041DB-BE6E-44BF-BCDB-11333365190A}"/>
                  </a:ext>
                </a:extLst>
              </p:cNvPr>
              <p:cNvGrpSpPr/>
              <p:nvPr/>
            </p:nvGrpSpPr>
            <p:grpSpPr>
              <a:xfrm>
                <a:off x="3503630" y="3930975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xmlns="" id="{A68DC736-616F-4A7A-8AAE-5E4C577F9826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84" name="Cube 583">
                    <a:extLst>
                      <a:ext uri="{FF2B5EF4-FFF2-40B4-BE49-F238E27FC236}">
                        <a16:creationId xmlns:a16="http://schemas.microsoft.com/office/drawing/2014/main" xmlns="" id="{941367FE-10B2-4A4C-A37F-47AF3B3CDD3E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5" name="Cube 584">
                    <a:extLst>
                      <a:ext uri="{FF2B5EF4-FFF2-40B4-BE49-F238E27FC236}">
                        <a16:creationId xmlns:a16="http://schemas.microsoft.com/office/drawing/2014/main" xmlns="" id="{038C5933-319B-4676-887A-BB7ABE128FD4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6" name="Cube 585">
                    <a:extLst>
                      <a:ext uri="{FF2B5EF4-FFF2-40B4-BE49-F238E27FC236}">
                        <a16:creationId xmlns:a16="http://schemas.microsoft.com/office/drawing/2014/main" xmlns="" id="{BD410438-38CA-47DC-8EA9-735C92F047A7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xmlns="" id="{83881660-DEAA-43BE-82DE-AB1241743357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81" name="Cube 580">
                    <a:extLst>
                      <a:ext uri="{FF2B5EF4-FFF2-40B4-BE49-F238E27FC236}">
                        <a16:creationId xmlns:a16="http://schemas.microsoft.com/office/drawing/2014/main" xmlns="" id="{DEDEF251-66C9-4031-AD83-A2E3AF39F7BC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2" name="Cube 581">
                    <a:extLst>
                      <a:ext uri="{FF2B5EF4-FFF2-40B4-BE49-F238E27FC236}">
                        <a16:creationId xmlns:a16="http://schemas.microsoft.com/office/drawing/2014/main" xmlns="" id="{C46DBC51-648C-472D-98A1-1DA7FACD927A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3" name="Cube 582">
                    <a:extLst>
                      <a:ext uri="{FF2B5EF4-FFF2-40B4-BE49-F238E27FC236}">
                        <a16:creationId xmlns:a16="http://schemas.microsoft.com/office/drawing/2014/main" xmlns="" id="{9C884E14-D0DF-4C10-B10E-37A124B3ABCB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xmlns="" id="{DC1F2DDD-1958-4C23-879F-6CC84C10223E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78" name="Cube 577">
                    <a:extLst>
                      <a:ext uri="{FF2B5EF4-FFF2-40B4-BE49-F238E27FC236}">
                        <a16:creationId xmlns:a16="http://schemas.microsoft.com/office/drawing/2014/main" xmlns="" id="{A56D4F71-1E71-4EBA-9B31-2768771D6DF0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9" name="Cube 578">
                    <a:extLst>
                      <a:ext uri="{FF2B5EF4-FFF2-40B4-BE49-F238E27FC236}">
                        <a16:creationId xmlns:a16="http://schemas.microsoft.com/office/drawing/2014/main" xmlns="" id="{3B7911AF-AEFB-48A2-9B7F-D66DEFC796A5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0" name="Cube 579">
                    <a:extLst>
                      <a:ext uri="{FF2B5EF4-FFF2-40B4-BE49-F238E27FC236}">
                        <a16:creationId xmlns:a16="http://schemas.microsoft.com/office/drawing/2014/main" xmlns="" id="{4496B3B3-74E6-408A-822A-267A78BB68B5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49" name="Group 548">
                <a:extLst>
                  <a:ext uri="{FF2B5EF4-FFF2-40B4-BE49-F238E27FC236}">
                    <a16:creationId xmlns:a16="http://schemas.microsoft.com/office/drawing/2014/main" xmlns="" id="{3AE5F09B-C65A-4137-816B-D6207F42F6B9}"/>
                  </a:ext>
                </a:extLst>
              </p:cNvPr>
              <p:cNvGrpSpPr/>
              <p:nvPr/>
            </p:nvGrpSpPr>
            <p:grpSpPr>
              <a:xfrm>
                <a:off x="3503630" y="3513055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563" name="Group 562">
                  <a:extLst>
                    <a:ext uri="{FF2B5EF4-FFF2-40B4-BE49-F238E27FC236}">
                      <a16:creationId xmlns:a16="http://schemas.microsoft.com/office/drawing/2014/main" xmlns="" id="{1FFED74A-5D96-4EFD-A721-835000124615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72" name="Cube 571">
                    <a:extLst>
                      <a:ext uri="{FF2B5EF4-FFF2-40B4-BE49-F238E27FC236}">
                        <a16:creationId xmlns:a16="http://schemas.microsoft.com/office/drawing/2014/main" xmlns="" id="{98368209-76BB-4D5E-A5D3-88546BB142DF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3" name="Cube 572">
                    <a:extLst>
                      <a:ext uri="{FF2B5EF4-FFF2-40B4-BE49-F238E27FC236}">
                        <a16:creationId xmlns:a16="http://schemas.microsoft.com/office/drawing/2014/main" xmlns="" id="{484F5167-01F3-4BAF-8104-871B037A85DD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4" name="Cube 573">
                    <a:extLst>
                      <a:ext uri="{FF2B5EF4-FFF2-40B4-BE49-F238E27FC236}">
                        <a16:creationId xmlns:a16="http://schemas.microsoft.com/office/drawing/2014/main" xmlns="" id="{50E30F70-1DCF-448A-BF2F-900C4CDC8508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4" name="Group 563">
                  <a:extLst>
                    <a:ext uri="{FF2B5EF4-FFF2-40B4-BE49-F238E27FC236}">
                      <a16:creationId xmlns:a16="http://schemas.microsoft.com/office/drawing/2014/main" xmlns="" id="{500B6925-33FC-4CB9-B6CC-F8CD3F2D385F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69" name="Cube 568">
                    <a:extLst>
                      <a:ext uri="{FF2B5EF4-FFF2-40B4-BE49-F238E27FC236}">
                        <a16:creationId xmlns:a16="http://schemas.microsoft.com/office/drawing/2014/main" xmlns="" id="{EED9167B-EB74-4C8B-A1CE-D5A0996B2E4F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0" name="Cube 569">
                    <a:extLst>
                      <a:ext uri="{FF2B5EF4-FFF2-40B4-BE49-F238E27FC236}">
                        <a16:creationId xmlns:a16="http://schemas.microsoft.com/office/drawing/2014/main" xmlns="" id="{3469A947-2201-4143-8D33-0E7DFEA16D43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1" name="Cube 570">
                    <a:extLst>
                      <a:ext uri="{FF2B5EF4-FFF2-40B4-BE49-F238E27FC236}">
                        <a16:creationId xmlns:a16="http://schemas.microsoft.com/office/drawing/2014/main" xmlns="" id="{4830A69A-2A7F-433A-8E11-AE15BA5BDFE7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65" name="Group 564">
                  <a:extLst>
                    <a:ext uri="{FF2B5EF4-FFF2-40B4-BE49-F238E27FC236}">
                      <a16:creationId xmlns:a16="http://schemas.microsoft.com/office/drawing/2014/main" xmlns="" id="{6DDCB37C-2AAF-43DF-AE2B-78558E311333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66" name="Cube 565">
                    <a:extLst>
                      <a:ext uri="{FF2B5EF4-FFF2-40B4-BE49-F238E27FC236}">
                        <a16:creationId xmlns:a16="http://schemas.microsoft.com/office/drawing/2014/main" xmlns="" id="{930E6F9F-EE89-4D64-BF28-03B3AE8A0789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7" name="Cube 566">
                    <a:extLst>
                      <a:ext uri="{FF2B5EF4-FFF2-40B4-BE49-F238E27FC236}">
                        <a16:creationId xmlns:a16="http://schemas.microsoft.com/office/drawing/2014/main" xmlns="" id="{D6BE0B90-9FA0-4A41-BE17-9D44F455259F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8" name="Cube 567">
                    <a:extLst>
                      <a:ext uri="{FF2B5EF4-FFF2-40B4-BE49-F238E27FC236}">
                        <a16:creationId xmlns:a16="http://schemas.microsoft.com/office/drawing/2014/main" xmlns="" id="{0DDCB45E-E008-4714-AEA9-7EDBB8296367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50" name="Group 549">
                <a:extLst>
                  <a:ext uri="{FF2B5EF4-FFF2-40B4-BE49-F238E27FC236}">
                    <a16:creationId xmlns:a16="http://schemas.microsoft.com/office/drawing/2014/main" xmlns="" id="{E8DFA610-F70C-46F2-B381-4D1F8EDEAB1F}"/>
                  </a:ext>
                </a:extLst>
              </p:cNvPr>
              <p:cNvGrpSpPr/>
              <p:nvPr/>
            </p:nvGrpSpPr>
            <p:grpSpPr>
              <a:xfrm>
                <a:off x="3503630" y="3095136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551" name="Group 550">
                  <a:extLst>
                    <a:ext uri="{FF2B5EF4-FFF2-40B4-BE49-F238E27FC236}">
                      <a16:creationId xmlns:a16="http://schemas.microsoft.com/office/drawing/2014/main" xmlns="" id="{42CADEB6-A228-41D6-BE5A-2EA9A1C498EF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60" name="Cube 559">
                    <a:extLst>
                      <a:ext uri="{FF2B5EF4-FFF2-40B4-BE49-F238E27FC236}">
                        <a16:creationId xmlns:a16="http://schemas.microsoft.com/office/drawing/2014/main" xmlns="" id="{BF400EA6-87CA-4524-AC76-E57E7A210150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1" name="Cube 560">
                    <a:extLst>
                      <a:ext uri="{FF2B5EF4-FFF2-40B4-BE49-F238E27FC236}">
                        <a16:creationId xmlns:a16="http://schemas.microsoft.com/office/drawing/2014/main" xmlns="" id="{DA6033D5-92A5-44BB-AE20-7A3E5B2FDB6C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2" name="Cube 561">
                    <a:extLst>
                      <a:ext uri="{FF2B5EF4-FFF2-40B4-BE49-F238E27FC236}">
                        <a16:creationId xmlns:a16="http://schemas.microsoft.com/office/drawing/2014/main" xmlns="" id="{06F48FE4-4790-4F74-BFCA-CA993E1E01F6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2" name="Group 551">
                  <a:extLst>
                    <a:ext uri="{FF2B5EF4-FFF2-40B4-BE49-F238E27FC236}">
                      <a16:creationId xmlns:a16="http://schemas.microsoft.com/office/drawing/2014/main" xmlns="" id="{E5033527-97A5-4443-A003-2642F9B9C14F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57" name="Cube 556">
                    <a:extLst>
                      <a:ext uri="{FF2B5EF4-FFF2-40B4-BE49-F238E27FC236}">
                        <a16:creationId xmlns:a16="http://schemas.microsoft.com/office/drawing/2014/main" xmlns="" id="{9604D8DC-2C53-4D59-AD13-FAF1FD84E513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8" name="Cube 557">
                    <a:extLst>
                      <a:ext uri="{FF2B5EF4-FFF2-40B4-BE49-F238E27FC236}">
                        <a16:creationId xmlns:a16="http://schemas.microsoft.com/office/drawing/2014/main" xmlns="" id="{0FF17D17-F73B-4082-9D73-5DDD3C3E28D9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9" name="Cube 558">
                    <a:extLst>
                      <a:ext uri="{FF2B5EF4-FFF2-40B4-BE49-F238E27FC236}">
                        <a16:creationId xmlns:a16="http://schemas.microsoft.com/office/drawing/2014/main" xmlns="" id="{EEFDD3EC-87DE-4C9E-928D-147A8EE0322A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3" name="Group 552">
                  <a:extLst>
                    <a:ext uri="{FF2B5EF4-FFF2-40B4-BE49-F238E27FC236}">
                      <a16:creationId xmlns:a16="http://schemas.microsoft.com/office/drawing/2014/main" xmlns="" id="{488A7483-E4DD-4ACE-AC70-95231CED2249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554" name="Cube 553">
                    <a:extLst>
                      <a:ext uri="{FF2B5EF4-FFF2-40B4-BE49-F238E27FC236}">
                        <a16:creationId xmlns:a16="http://schemas.microsoft.com/office/drawing/2014/main" xmlns="" id="{2E4D1F28-3A56-4BC7-8103-C61B993FBB03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5" name="Cube 554">
                    <a:extLst>
                      <a:ext uri="{FF2B5EF4-FFF2-40B4-BE49-F238E27FC236}">
                        <a16:creationId xmlns:a16="http://schemas.microsoft.com/office/drawing/2014/main" xmlns="" id="{B719DD63-42E3-40A4-9A75-BCEBBED6DC7F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6" name="Cube 555">
                    <a:extLst>
                      <a:ext uri="{FF2B5EF4-FFF2-40B4-BE49-F238E27FC236}">
                        <a16:creationId xmlns:a16="http://schemas.microsoft.com/office/drawing/2014/main" xmlns="" id="{0E0B4B34-D7D1-460B-97D7-0198017882CC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xmlns="" id="{A5155E01-EC0F-4F46-AF43-4AEB3123A028}"/>
                </a:ext>
              </a:extLst>
            </p:cNvPr>
            <p:cNvGrpSpPr/>
            <p:nvPr/>
          </p:nvGrpSpPr>
          <p:grpSpPr>
            <a:xfrm>
              <a:off x="4479159" y="2336806"/>
              <a:ext cx="277666" cy="294785"/>
              <a:chOff x="3503630" y="3228682"/>
              <a:chExt cx="1139072" cy="1117073"/>
            </a:xfrm>
            <a:solidFill>
              <a:schemeClr val="accent5">
                <a:lumMod val="60000"/>
                <a:lumOff val="40000"/>
                <a:alpha val="82000"/>
              </a:schemeClr>
            </a:solidFill>
          </p:grpSpPr>
          <p:grpSp>
            <p:nvGrpSpPr>
              <p:cNvPr id="533" name="Group 532">
                <a:extLst>
                  <a:ext uri="{FF2B5EF4-FFF2-40B4-BE49-F238E27FC236}">
                    <a16:creationId xmlns:a16="http://schemas.microsoft.com/office/drawing/2014/main" xmlns="" id="{4E73EF0A-5FC3-48B6-AA6B-BE66787B3F0C}"/>
                  </a:ext>
                </a:extLst>
              </p:cNvPr>
              <p:cNvGrpSpPr/>
              <p:nvPr/>
            </p:nvGrpSpPr>
            <p:grpSpPr>
              <a:xfrm>
                <a:off x="3503630" y="3513057"/>
                <a:ext cx="1139072" cy="832698"/>
                <a:chOff x="3503630" y="3930977"/>
                <a:chExt cx="1139072" cy="832698"/>
              </a:xfrm>
              <a:grpFill/>
            </p:grpSpPr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xmlns="" id="{47FE0AEE-0BD9-4323-958F-53A3E976B426}"/>
                    </a:ext>
                  </a:extLst>
                </p:cNvPr>
                <p:cNvSpPr/>
                <p:nvPr/>
              </p:nvSpPr>
              <p:spPr>
                <a:xfrm>
                  <a:off x="3780148" y="3930977"/>
                  <a:ext cx="575036" cy="565609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42" name="Group 541">
                  <a:extLst>
                    <a:ext uri="{FF2B5EF4-FFF2-40B4-BE49-F238E27FC236}">
                      <a16:creationId xmlns:a16="http://schemas.microsoft.com/office/drawing/2014/main" xmlns="" id="{6A33BE2C-2889-4EA5-BBC2-6B903A7E23DC}"/>
                    </a:ext>
                  </a:extLst>
                </p:cNvPr>
                <p:cNvGrpSpPr/>
                <p:nvPr/>
              </p:nvGrpSpPr>
              <p:grpSpPr>
                <a:xfrm>
                  <a:off x="3641889" y="4064521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546" name="Cube 545">
                    <a:extLst>
                      <a:ext uri="{FF2B5EF4-FFF2-40B4-BE49-F238E27FC236}">
                        <a16:creationId xmlns:a16="http://schemas.microsoft.com/office/drawing/2014/main" xmlns="" id="{8EAAE9C1-956E-4773-B6E1-463B20A6650E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7" name="Cube 546">
                    <a:extLst>
                      <a:ext uri="{FF2B5EF4-FFF2-40B4-BE49-F238E27FC236}">
                        <a16:creationId xmlns:a16="http://schemas.microsoft.com/office/drawing/2014/main" xmlns="" id="{8815E2C0-0A9F-4499-8AEA-0846A315C0FC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43" name="Group 542">
                  <a:extLst>
                    <a:ext uri="{FF2B5EF4-FFF2-40B4-BE49-F238E27FC236}">
                      <a16:creationId xmlns:a16="http://schemas.microsoft.com/office/drawing/2014/main" xmlns="" id="{DD88D491-FE75-482F-A522-38D65C13F8CD}"/>
                    </a:ext>
                  </a:extLst>
                </p:cNvPr>
                <p:cNvGrpSpPr/>
                <p:nvPr/>
              </p:nvGrpSpPr>
              <p:grpSpPr>
                <a:xfrm>
                  <a:off x="3503630" y="4198065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544" name="Cube 543">
                    <a:extLst>
                      <a:ext uri="{FF2B5EF4-FFF2-40B4-BE49-F238E27FC236}">
                        <a16:creationId xmlns:a16="http://schemas.microsoft.com/office/drawing/2014/main" xmlns="" id="{B6D1804D-2CBD-488F-A602-7D79875D48DD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5" name="Cube 544">
                    <a:extLst>
                      <a:ext uri="{FF2B5EF4-FFF2-40B4-BE49-F238E27FC236}">
                        <a16:creationId xmlns:a16="http://schemas.microsoft.com/office/drawing/2014/main" xmlns="" id="{293C289D-14DE-4594-B6C8-B4079ED6B294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xmlns="" id="{401994B7-2D60-483D-8B12-634AC5F9FFA6}"/>
                  </a:ext>
                </a:extLst>
              </p:cNvPr>
              <p:cNvGrpSpPr/>
              <p:nvPr/>
            </p:nvGrpSpPr>
            <p:grpSpPr>
              <a:xfrm>
                <a:off x="3503630" y="3228682"/>
                <a:ext cx="1139072" cy="699154"/>
                <a:chOff x="3503630" y="4064521"/>
                <a:chExt cx="1139072" cy="699154"/>
              </a:xfrm>
              <a:grpFill/>
            </p:grpSpPr>
            <p:grpSp>
              <p:nvGrpSpPr>
                <p:cNvPr id="535" name="Group 534">
                  <a:extLst>
                    <a:ext uri="{FF2B5EF4-FFF2-40B4-BE49-F238E27FC236}">
                      <a16:creationId xmlns:a16="http://schemas.microsoft.com/office/drawing/2014/main" xmlns="" id="{36E69B11-4138-4158-A9D3-7373F834B0D3}"/>
                    </a:ext>
                  </a:extLst>
                </p:cNvPr>
                <p:cNvGrpSpPr/>
                <p:nvPr/>
              </p:nvGrpSpPr>
              <p:grpSpPr>
                <a:xfrm>
                  <a:off x="3641889" y="4064521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539" name="Cube 538">
                    <a:extLst>
                      <a:ext uri="{FF2B5EF4-FFF2-40B4-BE49-F238E27FC236}">
                        <a16:creationId xmlns:a16="http://schemas.microsoft.com/office/drawing/2014/main" xmlns="" id="{5012DFE5-D03C-4BA9-8BDA-3C41925C91E8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0" name="Cube 539">
                    <a:extLst>
                      <a:ext uri="{FF2B5EF4-FFF2-40B4-BE49-F238E27FC236}">
                        <a16:creationId xmlns:a16="http://schemas.microsoft.com/office/drawing/2014/main" xmlns="" id="{9C013DA6-FCE7-40AD-9A6E-836E7E260CEB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36" name="Group 535">
                  <a:extLst>
                    <a:ext uri="{FF2B5EF4-FFF2-40B4-BE49-F238E27FC236}">
                      <a16:creationId xmlns:a16="http://schemas.microsoft.com/office/drawing/2014/main" xmlns="" id="{7D6E2E0F-F0FB-4692-8904-3774B4B70C4A}"/>
                    </a:ext>
                  </a:extLst>
                </p:cNvPr>
                <p:cNvGrpSpPr/>
                <p:nvPr/>
              </p:nvGrpSpPr>
              <p:grpSpPr>
                <a:xfrm>
                  <a:off x="3503630" y="4198065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537" name="Cube 536">
                    <a:extLst>
                      <a:ext uri="{FF2B5EF4-FFF2-40B4-BE49-F238E27FC236}">
                        <a16:creationId xmlns:a16="http://schemas.microsoft.com/office/drawing/2014/main" xmlns="" id="{55CFC894-6DED-4888-A1F4-9B868C124735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8" name="Cube 537">
                    <a:extLst>
                      <a:ext uri="{FF2B5EF4-FFF2-40B4-BE49-F238E27FC236}">
                        <a16:creationId xmlns:a16="http://schemas.microsoft.com/office/drawing/2014/main" xmlns="" id="{EE5B0EF7-3373-4F29-B2D6-97BD3A3FF118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450" name="Straight Arrow Connector 449">
              <a:extLst>
                <a:ext uri="{FF2B5EF4-FFF2-40B4-BE49-F238E27FC236}">
                  <a16:creationId xmlns:a16="http://schemas.microsoft.com/office/drawing/2014/main" xmlns="" id="{3D4BB2D2-A977-47A5-847B-7302F6D9D64F}"/>
                </a:ext>
              </a:extLst>
            </p:cNvPr>
            <p:cNvCxnSpPr/>
            <p:nvPr/>
          </p:nvCxnSpPr>
          <p:spPr bwMode="auto">
            <a:xfrm>
              <a:off x="5850500" y="2260324"/>
              <a:ext cx="79458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451" name="Group 450">
              <a:extLst>
                <a:ext uri="{FF2B5EF4-FFF2-40B4-BE49-F238E27FC236}">
                  <a16:creationId xmlns:a16="http://schemas.microsoft.com/office/drawing/2014/main" xmlns="" id="{441F6164-E0BD-46EC-A6AA-DD4D7CD571F3}"/>
                </a:ext>
              </a:extLst>
            </p:cNvPr>
            <p:cNvGrpSpPr/>
            <p:nvPr/>
          </p:nvGrpSpPr>
          <p:grpSpPr>
            <a:xfrm>
              <a:off x="1416202" y="1573755"/>
              <a:ext cx="1018813" cy="1635796"/>
              <a:chOff x="1416202" y="1573755"/>
              <a:chExt cx="1018813" cy="1635796"/>
            </a:xfrm>
          </p:grpSpPr>
          <p:sp>
            <p:nvSpPr>
              <p:cNvPr id="531" name="Cube 530">
                <a:extLst>
                  <a:ext uri="{FF2B5EF4-FFF2-40B4-BE49-F238E27FC236}">
                    <a16:creationId xmlns:a16="http://schemas.microsoft.com/office/drawing/2014/main" xmlns="" id="{A170FE4F-F139-40D1-8915-2D607C0FDA3E}"/>
                  </a:ext>
                </a:extLst>
              </p:cNvPr>
              <p:cNvSpPr/>
              <p:nvPr/>
            </p:nvSpPr>
            <p:spPr bwMode="auto">
              <a:xfrm>
                <a:off x="1543289" y="1573755"/>
                <a:ext cx="781578" cy="1325849"/>
              </a:xfrm>
              <a:prstGeom prst="cube">
                <a:avLst>
                  <a:gd name="adj" fmla="val 10716"/>
                </a:avLst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2" name="TextBox 531">
                    <a:extLst>
                      <a:ext uri="{FF2B5EF4-FFF2-40B4-BE49-F238E27FC236}">
                        <a16:creationId xmlns:a16="http://schemas.microsoft.com/office/drawing/2014/main" xmlns="" id="{D949D489-9D2A-4E3E-A4D0-8BAD6F2984AC}"/>
                      </a:ext>
                    </a:extLst>
                  </p:cNvPr>
                  <p:cNvSpPr txBox="1"/>
                  <p:nvPr/>
                </p:nvSpPr>
                <p:spPr>
                  <a:xfrm>
                    <a:off x="1416202" y="2905993"/>
                    <a:ext cx="1018813" cy="30355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600" b="0" i="1" smtClean="0">
                              <a:latin typeface="Cambria Math" charset="0"/>
                            </a:rPr>
                            <m:t>120×160×3</m:t>
                          </m:r>
                        </m:oMath>
                      </m:oMathPara>
                    </a14:m>
                    <a:endParaRPr lang="en-US" sz="600" dirty="0"/>
                  </a:p>
                </p:txBody>
              </p:sp>
            </mc:Choice>
            <mc:Fallback xmlns="">
              <p:sp>
                <p:nvSpPr>
                  <p:cNvPr id="532" name="TextBox 531">
                    <a:extLst>
                      <a:ext uri="{FF2B5EF4-FFF2-40B4-BE49-F238E27FC236}">
                        <a16:creationId xmlns:a16="http://schemas.microsoft.com/office/drawing/2014/main" id="{D949D489-9D2A-4E3E-A4D0-8BAD6F2984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6202" y="2905993"/>
                    <a:ext cx="1018813" cy="2783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xmlns="" id="{4BAC1499-07CA-4D08-9F8E-F06E618CF92F}"/>
                </a:ext>
              </a:extLst>
            </p:cNvPr>
            <p:cNvGrpSpPr/>
            <p:nvPr/>
          </p:nvGrpSpPr>
          <p:grpSpPr>
            <a:xfrm>
              <a:off x="2331755" y="994472"/>
              <a:ext cx="794580" cy="1654457"/>
              <a:chOff x="2331755" y="994472"/>
              <a:chExt cx="794580" cy="1654457"/>
            </a:xfrm>
          </p:grpSpPr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xmlns="" id="{1D92FD0C-4815-477B-9FD1-CFF8C1602F14}"/>
                  </a:ext>
                </a:extLst>
              </p:cNvPr>
              <p:cNvCxnSpPr/>
              <p:nvPr/>
            </p:nvCxnSpPr>
            <p:spPr bwMode="auto">
              <a:xfrm>
                <a:off x="2331755" y="2275239"/>
                <a:ext cx="79458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xmlns="" id="{2291000A-65E0-4ABE-8048-67264835FD14}"/>
                  </a:ext>
                </a:extLst>
              </p:cNvPr>
              <p:cNvGrpSpPr/>
              <p:nvPr/>
            </p:nvGrpSpPr>
            <p:grpSpPr>
              <a:xfrm>
                <a:off x="2403690" y="1828599"/>
                <a:ext cx="440343" cy="400163"/>
                <a:chOff x="3503630" y="3095136"/>
                <a:chExt cx="1703108" cy="1668539"/>
              </a:xfrm>
              <a:solidFill>
                <a:schemeClr val="accent2">
                  <a:lumMod val="60000"/>
                  <a:lumOff val="40000"/>
                  <a:alpha val="82000"/>
                </a:schemeClr>
              </a:solidFill>
            </p:grpSpPr>
            <p:grpSp>
              <p:nvGrpSpPr>
                <p:cNvPr id="492" name="Group 491">
                  <a:extLst>
                    <a:ext uri="{FF2B5EF4-FFF2-40B4-BE49-F238E27FC236}">
                      <a16:creationId xmlns:a16="http://schemas.microsoft.com/office/drawing/2014/main" xmlns="" id="{2EA45FF8-9627-4702-ABB3-764AC97E7486}"/>
                    </a:ext>
                  </a:extLst>
                </p:cNvPr>
                <p:cNvGrpSpPr/>
                <p:nvPr/>
              </p:nvGrpSpPr>
              <p:grpSpPr>
                <a:xfrm>
                  <a:off x="3503630" y="3930975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519" name="Group 518">
                    <a:extLst>
                      <a:ext uri="{FF2B5EF4-FFF2-40B4-BE49-F238E27FC236}">
                        <a16:creationId xmlns:a16="http://schemas.microsoft.com/office/drawing/2014/main" xmlns="" id="{8CF1731A-D50A-4BD8-84D0-E66D7B12B128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xmlns="" id="{EDFE11AC-DA84-4AF1-927F-66EB004948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xmlns="" id="{A16222EF-E2B2-4819-9D1B-51BCE7586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xmlns="" id="{241E549B-7AC7-460E-AAB1-38B2F6F78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0" name="Group 519">
                    <a:extLst>
                      <a:ext uri="{FF2B5EF4-FFF2-40B4-BE49-F238E27FC236}">
                        <a16:creationId xmlns:a16="http://schemas.microsoft.com/office/drawing/2014/main" xmlns="" id="{25EB45F5-9A0E-47F4-9A63-D843D81E7E95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xmlns="" id="{85E1D51D-DFE3-42EF-B688-0313E22D4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xmlns="" id="{02F8ED43-4DBA-4AD2-A313-1B34AE634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xmlns="" id="{B353C051-B244-4897-933B-4FB7935B5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21" name="Group 520">
                    <a:extLst>
                      <a:ext uri="{FF2B5EF4-FFF2-40B4-BE49-F238E27FC236}">
                        <a16:creationId xmlns:a16="http://schemas.microsoft.com/office/drawing/2014/main" xmlns="" id="{51BC276E-07FB-4132-A1A8-8A60856EE5C6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4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xmlns="" id="{0EADA5E2-148D-4CAA-A7DF-8915DC7BF1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xmlns="" id="{817A0702-31A1-48FF-9654-F171CCBED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xmlns="" id="{5624DF09-7E90-4757-928B-50A9B64A53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93" name="Group 492">
                  <a:extLst>
                    <a:ext uri="{FF2B5EF4-FFF2-40B4-BE49-F238E27FC236}">
                      <a16:creationId xmlns:a16="http://schemas.microsoft.com/office/drawing/2014/main" xmlns="" id="{FCCD0798-5C61-4346-8E3E-CDB9BDD71774}"/>
                    </a:ext>
                  </a:extLst>
                </p:cNvPr>
                <p:cNvGrpSpPr/>
                <p:nvPr/>
              </p:nvGrpSpPr>
              <p:grpSpPr>
                <a:xfrm>
                  <a:off x="3503630" y="3513055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xmlns="" id="{0DC2ACB0-9E8B-40E3-A389-BDDF06E8F762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xmlns="" id="{92C21A63-C4FC-4EED-8F75-871FA88FD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xmlns="" id="{56E155DF-E887-49C4-BCBB-FA4B88E4BD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xmlns="" id="{F85DE516-462C-460D-9989-0A540FA75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8" name="Group 507">
                    <a:extLst>
                      <a:ext uri="{FF2B5EF4-FFF2-40B4-BE49-F238E27FC236}">
                        <a16:creationId xmlns:a16="http://schemas.microsoft.com/office/drawing/2014/main" xmlns="" id="{EDEB1AFE-E2C5-4AD9-9E23-1D342221CF44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xmlns="" id="{6ADBAD08-BD83-4037-82FA-07E3D303AC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xmlns="" id="{CB3D492A-4F6B-4ECD-9B47-7B8DA0E38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xmlns="" id="{27D9E9D5-5DC0-4B9D-B62F-7C616360E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9" name="Group 508">
                    <a:extLst>
                      <a:ext uri="{FF2B5EF4-FFF2-40B4-BE49-F238E27FC236}">
                        <a16:creationId xmlns:a16="http://schemas.microsoft.com/office/drawing/2014/main" xmlns="" id="{54EEE336-546F-41C4-B675-8E5164CD30A1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1"/>
                    <a:ext cx="1426590" cy="565614"/>
                    <a:chOff x="3780148" y="3930972"/>
                    <a:chExt cx="1426590" cy="565614"/>
                  </a:xfrm>
                  <a:grpFill/>
                </p:grpSpPr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xmlns="" id="{FB7AC743-C97A-4D0B-8574-86FFE3328B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xmlns="" id="{025E350A-0C18-40FA-BB81-3BFBD6098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xmlns="" id="{873BDAC0-ECCD-4E02-952F-AF3B73503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3" y="3930972"/>
                      <a:ext cx="575035" cy="565613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94" name="Group 493">
                  <a:extLst>
                    <a:ext uri="{FF2B5EF4-FFF2-40B4-BE49-F238E27FC236}">
                      <a16:creationId xmlns:a16="http://schemas.microsoft.com/office/drawing/2014/main" xmlns="" id="{C8584757-085D-405A-A084-78ABA8632CFF}"/>
                    </a:ext>
                  </a:extLst>
                </p:cNvPr>
                <p:cNvGrpSpPr/>
                <p:nvPr/>
              </p:nvGrpSpPr>
              <p:grpSpPr>
                <a:xfrm>
                  <a:off x="3503630" y="3095136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495" name="Group 494">
                    <a:extLst>
                      <a:ext uri="{FF2B5EF4-FFF2-40B4-BE49-F238E27FC236}">
                        <a16:creationId xmlns:a16="http://schemas.microsoft.com/office/drawing/2014/main" xmlns="" id="{45705BE0-B75A-4F8F-9C66-12179C279BB9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04" name="Cube 503">
                      <a:extLst>
                        <a:ext uri="{FF2B5EF4-FFF2-40B4-BE49-F238E27FC236}">
                          <a16:creationId xmlns:a16="http://schemas.microsoft.com/office/drawing/2014/main" xmlns="" id="{381B92B8-E05D-4212-A86F-6A82409DFF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5" name="Cube 504">
                      <a:extLst>
                        <a:ext uri="{FF2B5EF4-FFF2-40B4-BE49-F238E27FC236}">
                          <a16:creationId xmlns:a16="http://schemas.microsoft.com/office/drawing/2014/main" xmlns="" id="{275CAFE7-3BE7-43F7-B91A-15FE152F9E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6" name="Cube 505">
                      <a:extLst>
                        <a:ext uri="{FF2B5EF4-FFF2-40B4-BE49-F238E27FC236}">
                          <a16:creationId xmlns:a16="http://schemas.microsoft.com/office/drawing/2014/main" xmlns="" id="{6D419E17-249F-4D79-94E3-9A56030A0E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6" name="Group 495">
                    <a:extLst>
                      <a:ext uri="{FF2B5EF4-FFF2-40B4-BE49-F238E27FC236}">
                        <a16:creationId xmlns:a16="http://schemas.microsoft.com/office/drawing/2014/main" xmlns="" id="{5E26DE73-D3D1-4F53-89FA-B9C65059C95D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xmlns="" id="{2917962A-BCB0-4A0B-95B5-EFB2F80FF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xmlns="" id="{B86A2B48-B3F9-48BE-A7CD-F3BC05E24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xmlns="" id="{219DF8F7-820C-4875-8F6B-4148F7C5B9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97" name="Group 496">
                    <a:extLst>
                      <a:ext uri="{FF2B5EF4-FFF2-40B4-BE49-F238E27FC236}">
                        <a16:creationId xmlns:a16="http://schemas.microsoft.com/office/drawing/2014/main" xmlns="" id="{B45532DB-F7FD-459B-9E47-65090CFDE8CF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4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xmlns="" id="{7FD1BC2D-1436-4B91-9CDD-B950852F5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xmlns="" id="{716D5BAE-63CF-43A7-83C1-62C717873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xmlns="" id="{0E612A3F-F1CC-4CC7-9955-3A288A23B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xmlns="" id="{21598151-A185-4FFB-B0F5-75A0154E0EB8}"/>
                  </a:ext>
                </a:extLst>
              </p:cNvPr>
              <p:cNvGrpSpPr/>
              <p:nvPr/>
            </p:nvGrpSpPr>
            <p:grpSpPr>
              <a:xfrm>
                <a:off x="2451379" y="2354144"/>
                <a:ext cx="277666" cy="294785"/>
                <a:chOff x="3503630" y="3228682"/>
                <a:chExt cx="1139072" cy="1117073"/>
              </a:xfrm>
              <a:solidFill>
                <a:schemeClr val="accent5">
                  <a:lumMod val="60000"/>
                  <a:lumOff val="40000"/>
                  <a:alpha val="82000"/>
                </a:schemeClr>
              </a:solidFill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xmlns="" id="{F2707F3C-CD11-462D-87F6-6E735C969031}"/>
                    </a:ext>
                  </a:extLst>
                </p:cNvPr>
                <p:cNvGrpSpPr/>
                <p:nvPr/>
              </p:nvGrpSpPr>
              <p:grpSpPr>
                <a:xfrm>
                  <a:off x="3503630" y="3513057"/>
                  <a:ext cx="1139072" cy="832698"/>
                  <a:chOff x="3503630" y="3930977"/>
                  <a:chExt cx="1139072" cy="832698"/>
                </a:xfrm>
                <a:grpFill/>
              </p:grpSpPr>
              <p:sp>
                <p:nvSpPr>
                  <p:cNvPr id="485" name="Cube 484">
                    <a:extLst>
                      <a:ext uri="{FF2B5EF4-FFF2-40B4-BE49-F238E27FC236}">
                        <a16:creationId xmlns:a16="http://schemas.microsoft.com/office/drawing/2014/main" xmlns="" id="{5D7EDD96-52A3-427C-AC9E-3487EA36ED97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486" name="Group 485">
                    <a:extLst>
                      <a:ext uri="{FF2B5EF4-FFF2-40B4-BE49-F238E27FC236}">
                        <a16:creationId xmlns:a16="http://schemas.microsoft.com/office/drawing/2014/main" xmlns="" id="{F132FFE5-830F-48FE-AC80-EB519A251DD0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1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xmlns="" id="{6E839FA7-2ACD-445E-9D42-A18382855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xmlns="" id="{81AFD315-9C0D-4C5E-9BB7-8E6EB5405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87" name="Group 486">
                    <a:extLst>
                      <a:ext uri="{FF2B5EF4-FFF2-40B4-BE49-F238E27FC236}">
                        <a16:creationId xmlns:a16="http://schemas.microsoft.com/office/drawing/2014/main" xmlns="" id="{62729FC8-8194-454D-AF60-24C827E140C7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5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xmlns="" id="{F10A79D1-F059-4CDD-A078-822109EADF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xmlns="" id="{EA218A22-4145-4174-BAB5-E93DBA04F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78" name="Group 477">
                  <a:extLst>
                    <a:ext uri="{FF2B5EF4-FFF2-40B4-BE49-F238E27FC236}">
                      <a16:creationId xmlns:a16="http://schemas.microsoft.com/office/drawing/2014/main" xmlns="" id="{10D4B5EE-DB6D-4960-A5F9-9A33D0C8A6D5}"/>
                    </a:ext>
                  </a:extLst>
                </p:cNvPr>
                <p:cNvGrpSpPr/>
                <p:nvPr/>
              </p:nvGrpSpPr>
              <p:grpSpPr>
                <a:xfrm>
                  <a:off x="3503630" y="3228682"/>
                  <a:ext cx="1139072" cy="699154"/>
                  <a:chOff x="3503630" y="4064521"/>
                  <a:chExt cx="1139072" cy="699154"/>
                </a:xfrm>
                <a:grpFill/>
              </p:grpSpPr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xmlns="" id="{C2508CE3-28D8-4191-9E3A-75749F02E2FF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1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xmlns="" id="{2FD1AB1B-6C05-418B-BEA6-0391F9D28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xmlns="" id="{F6563E37-3410-4D2F-8F56-7E553F4468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80" name="Group 479">
                    <a:extLst>
                      <a:ext uri="{FF2B5EF4-FFF2-40B4-BE49-F238E27FC236}">
                        <a16:creationId xmlns:a16="http://schemas.microsoft.com/office/drawing/2014/main" xmlns="" id="{45960799-44B5-4ECA-BDCD-3528CA495629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5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xmlns="" id="{E327D2C5-65C9-4067-A90C-4204D4410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xmlns="" id="{8B9C7DD4-DE5B-4513-A5D4-21821ED97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6" name="TextBox 475">
                    <a:extLst>
                      <a:ext uri="{FF2B5EF4-FFF2-40B4-BE49-F238E27FC236}">
                        <a16:creationId xmlns:a16="http://schemas.microsoft.com/office/drawing/2014/main" xmlns="" id="{77205140-A9A0-4B76-A355-1CAB5CB044CB}"/>
                      </a:ext>
                    </a:extLst>
                  </p:cNvPr>
                  <p:cNvSpPr txBox="1"/>
                  <p:nvPr/>
                </p:nvSpPr>
                <p:spPr>
                  <a:xfrm>
                    <a:off x="2346253" y="994472"/>
                    <a:ext cx="676514" cy="86008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i="1" dirty="0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 = 2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400" b="0" i="1" smtClean="0">
                              <a:latin typeface="Cambria Math" charset="0"/>
                            </a:rPr>
                            <m:t>=5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i="1" dirty="0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 = ‘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𝑠𝑎𝑚𝑒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’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:r>
                      <a:rPr lang="en-US" sz="400" dirty="0" err="1"/>
                      <a:t>ReLU</a:t>
                    </a:r>
                    <a:endParaRPr lang="en-US" sz="400" dirty="0"/>
                  </a:p>
                  <a:p>
                    <a:pPr algn="ctr"/>
                    <a:r>
                      <a:rPr lang="en-US" sz="400" dirty="0" err="1"/>
                      <a:t>BatchNorm</a:t>
                    </a:r>
                    <a:endParaRPr lang="en-US" sz="400" dirty="0"/>
                  </a:p>
                  <a:p>
                    <a:pPr algn="ctr"/>
                    <a:r>
                      <a:rPr lang="en-US" sz="400" dirty="0"/>
                      <a:t>Dropout(0.1)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400" b="0" i="1" smtClean="0">
                              <a:latin typeface="Cambria Math" charset="0"/>
                            </a:rPr>
                            <m:t>=16</m:t>
                          </m:r>
                        </m:oMath>
                      </m:oMathPara>
                    </a14:m>
                    <a:endParaRPr lang="en-US" sz="400" dirty="0"/>
                  </a:p>
                </p:txBody>
              </p:sp>
            </mc:Choice>
            <mc:Fallback xmlns="">
              <p:sp>
                <p:nvSpPr>
                  <p:cNvPr id="476" name="TextBox 475">
                    <a:extLst>
                      <a:ext uri="{FF2B5EF4-FFF2-40B4-BE49-F238E27FC236}">
                        <a16:creationId xmlns:a16="http://schemas.microsoft.com/office/drawing/2014/main" id="{77205140-A9A0-4B76-A355-1CAB5CB04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6253" y="994472"/>
                    <a:ext cx="676514" cy="78869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xmlns="" id="{D8C79CE2-B5BF-4541-9775-796A72B0E36E}"/>
                    </a:ext>
                  </a:extLst>
                </p:cNvPr>
                <p:cNvSpPr txBox="1"/>
                <p:nvPr/>
              </p:nvSpPr>
              <p:spPr>
                <a:xfrm>
                  <a:off x="4378436" y="995886"/>
                  <a:ext cx="676514" cy="860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i="1" dirty="0" smtClean="0">
                            <a:latin typeface="Cambria Math" charset="0"/>
                          </a:rPr>
                          <m:t>𝑠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 = 2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400" b="0" i="1" smtClean="0">
                            <a:latin typeface="Cambria Math" charset="0"/>
                          </a:rPr>
                          <m:t>=5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i="1" dirty="0" smtClean="0">
                            <a:latin typeface="Cambria Math" charset="0"/>
                          </a:rPr>
                          <m:t>𝑝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 = ‘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𝑠𝑎𝑚𝑒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’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:r>
                    <a:rPr lang="en-US" sz="400" dirty="0" err="1"/>
                    <a:t>ReLU</a:t>
                  </a:r>
                  <a:endParaRPr lang="en-US" sz="400" dirty="0"/>
                </a:p>
                <a:p>
                  <a:pPr algn="ctr"/>
                  <a:r>
                    <a:rPr lang="en-US" sz="400" dirty="0" err="1"/>
                    <a:t>BatchNorm</a:t>
                  </a:r>
                  <a:endParaRPr lang="en-US" sz="400" dirty="0"/>
                </a:p>
                <a:p>
                  <a:pPr algn="ctr"/>
                  <a:r>
                    <a:rPr lang="en-US" sz="400" dirty="0"/>
                    <a:t>Dropout(0.3)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400" b="0" i="1" smtClean="0">
                            <a:latin typeface="Cambria Math" charset="0"/>
                          </a:rPr>
                          <m:t>=8</m:t>
                        </m:r>
                      </m:oMath>
                    </m:oMathPara>
                  </a14:m>
                  <a:endParaRPr lang="en-US" sz="400" dirty="0"/>
                </a:p>
              </p:txBody>
            </p:sp>
          </mc:Choice>
          <mc:Fallback xmlns="">
            <p:sp>
              <p:nvSpPr>
                <p:cNvPr id="453" name="TextBox 452">
                  <a:extLst>
                    <a:ext uri="{FF2B5EF4-FFF2-40B4-BE49-F238E27FC236}">
                      <a16:creationId xmlns:a16="http://schemas.microsoft.com/office/drawing/2014/main" id="{D8C79CE2-B5BF-4541-9775-796A72B0E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8435" y="995886"/>
                  <a:ext cx="676514" cy="78869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xmlns="" id="{82DDBA22-2763-43B1-8320-DF0A9E7EADA9}"/>
                </a:ext>
              </a:extLst>
            </p:cNvPr>
            <p:cNvGrpSpPr/>
            <p:nvPr/>
          </p:nvGrpSpPr>
          <p:grpSpPr>
            <a:xfrm>
              <a:off x="5326811" y="1467039"/>
              <a:ext cx="615869" cy="1115741"/>
              <a:chOff x="3881923" y="4391310"/>
              <a:chExt cx="1542942" cy="1480168"/>
            </a:xfrm>
          </p:grpSpPr>
          <p:sp>
            <p:nvSpPr>
              <p:cNvPr id="470" name="Cube 469">
                <a:extLst>
                  <a:ext uri="{FF2B5EF4-FFF2-40B4-BE49-F238E27FC236}">
                    <a16:creationId xmlns:a16="http://schemas.microsoft.com/office/drawing/2014/main" xmlns="" id="{5545E7D9-EC5C-46E0-B83C-B90C1CA2B5E4}"/>
                  </a:ext>
                </a:extLst>
              </p:cNvPr>
              <p:cNvSpPr/>
              <p:nvPr/>
            </p:nvSpPr>
            <p:spPr bwMode="auto">
              <a:xfrm>
                <a:off x="4363726" y="4391310"/>
                <a:ext cx="1061139" cy="1007929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471" name="Cube 470">
                <a:extLst>
                  <a:ext uri="{FF2B5EF4-FFF2-40B4-BE49-F238E27FC236}">
                    <a16:creationId xmlns:a16="http://schemas.microsoft.com/office/drawing/2014/main" xmlns="" id="{7FDBFC05-759A-4CC4-8CB1-849540FE5378}"/>
                  </a:ext>
                </a:extLst>
              </p:cNvPr>
              <p:cNvSpPr/>
              <p:nvPr/>
            </p:nvSpPr>
            <p:spPr bwMode="auto">
              <a:xfrm>
                <a:off x="3881923" y="4863549"/>
                <a:ext cx="1061139" cy="1007929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472" name="Picture 471">
                <a:extLst>
                  <a:ext uri="{FF2B5EF4-FFF2-40B4-BE49-F238E27FC236}">
                    <a16:creationId xmlns:a16="http://schemas.microsoft.com/office/drawing/2014/main" xmlns="" id="{B20192B7-9A2D-414B-94BC-85A2787A7E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9064" flipV="1">
                <a:off x="4924742" y="5459379"/>
                <a:ext cx="279391" cy="45719"/>
              </a:xfrm>
              <a:prstGeom prst="rect">
                <a:avLst/>
              </a:prstGeom>
            </p:spPr>
          </p:pic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xmlns="" id="{9249A3E0-9834-41B7-83E9-1F655B9DADED}"/>
                </a:ext>
              </a:extLst>
            </p:cNvPr>
            <p:cNvGrpSpPr/>
            <p:nvPr/>
          </p:nvGrpSpPr>
          <p:grpSpPr>
            <a:xfrm>
              <a:off x="2829664" y="1149099"/>
              <a:ext cx="1520029" cy="1922675"/>
              <a:chOff x="2829664" y="1149099"/>
              <a:chExt cx="1520029" cy="1922675"/>
            </a:xfrm>
          </p:grpSpPr>
          <p:sp>
            <p:nvSpPr>
              <p:cNvPr id="462" name="Cube 461">
                <a:extLst>
                  <a:ext uri="{FF2B5EF4-FFF2-40B4-BE49-F238E27FC236}">
                    <a16:creationId xmlns:a16="http://schemas.microsoft.com/office/drawing/2014/main" xmlns="" id="{B1587D08-20AF-4A0F-8BC4-7D638575C45B}"/>
                  </a:ext>
                </a:extLst>
              </p:cNvPr>
              <p:cNvSpPr/>
              <p:nvPr/>
            </p:nvSpPr>
            <p:spPr bwMode="auto">
              <a:xfrm>
                <a:off x="3765284" y="1149099"/>
                <a:ext cx="584409" cy="830655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grpSp>
            <p:nvGrpSpPr>
              <p:cNvPr id="463" name="Group 462">
                <a:extLst>
                  <a:ext uri="{FF2B5EF4-FFF2-40B4-BE49-F238E27FC236}">
                    <a16:creationId xmlns:a16="http://schemas.microsoft.com/office/drawing/2014/main" xmlns="" id="{CF5C0B9A-05E1-4538-A10C-D80E6B49B59C}"/>
                  </a:ext>
                </a:extLst>
              </p:cNvPr>
              <p:cNvGrpSpPr/>
              <p:nvPr/>
            </p:nvGrpSpPr>
            <p:grpSpPr>
              <a:xfrm>
                <a:off x="3170776" y="1309114"/>
                <a:ext cx="1020465" cy="1405152"/>
                <a:chOff x="3571960" y="4391310"/>
                <a:chExt cx="1852905" cy="1705033"/>
              </a:xfrm>
            </p:grpSpPr>
            <p:sp>
              <p:nvSpPr>
                <p:cNvPr id="466" name="Cube 465">
                  <a:extLst>
                    <a:ext uri="{FF2B5EF4-FFF2-40B4-BE49-F238E27FC236}">
                      <a16:creationId xmlns:a16="http://schemas.microsoft.com/office/drawing/2014/main" xmlns="" id="{05C76689-B9BC-4E79-B0AA-9807A42AEAF7}"/>
                    </a:ext>
                  </a:extLst>
                </p:cNvPr>
                <p:cNvSpPr/>
                <p:nvPr/>
              </p:nvSpPr>
              <p:spPr bwMode="auto">
                <a:xfrm>
                  <a:off x="4363726" y="4391310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467" name="Cube 466">
                  <a:extLst>
                    <a:ext uri="{FF2B5EF4-FFF2-40B4-BE49-F238E27FC236}">
                      <a16:creationId xmlns:a16="http://schemas.microsoft.com/office/drawing/2014/main" xmlns="" id="{93289B5B-6CCC-4A53-AC4A-A16F33AD17DA}"/>
                    </a:ext>
                  </a:extLst>
                </p:cNvPr>
                <p:cNvSpPr/>
                <p:nvPr/>
              </p:nvSpPr>
              <p:spPr bwMode="auto">
                <a:xfrm>
                  <a:off x="3881923" y="4863549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468" name="Cube 467">
                  <a:extLst>
                    <a:ext uri="{FF2B5EF4-FFF2-40B4-BE49-F238E27FC236}">
                      <a16:creationId xmlns:a16="http://schemas.microsoft.com/office/drawing/2014/main" xmlns="" id="{73F4BA23-C709-4CE0-898B-C5CCC1D4B63A}"/>
                    </a:ext>
                  </a:extLst>
                </p:cNvPr>
                <p:cNvSpPr/>
                <p:nvPr/>
              </p:nvSpPr>
              <p:spPr bwMode="auto">
                <a:xfrm>
                  <a:off x="3571960" y="5088414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pic>
              <p:nvPicPr>
                <p:cNvPr id="469" name="Picture 468">
                  <a:extLst>
                    <a:ext uri="{FF2B5EF4-FFF2-40B4-BE49-F238E27FC236}">
                      <a16:creationId xmlns:a16="http://schemas.microsoft.com/office/drawing/2014/main" xmlns="" id="{3A3C7ED1-CA70-4F6B-8A07-6F48DA65345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"/>
                  </p:custDataLst>
                </p:nvPr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9064" flipV="1">
                  <a:off x="4924742" y="5459379"/>
                  <a:ext cx="279391" cy="45719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xmlns="" id="{0588119F-F160-4EC1-89B3-1E4E29B1E84D}"/>
                      </a:ext>
                    </a:extLst>
                  </p:cNvPr>
                  <p:cNvSpPr txBox="1"/>
                  <p:nvPr/>
                </p:nvSpPr>
                <p:spPr>
                  <a:xfrm>
                    <a:off x="2961006" y="2742919"/>
                    <a:ext cx="1018812" cy="3288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i="1" smtClean="0">
                              <a:latin typeface="Cambria Math" charset="0"/>
                            </a:rPr>
                            <m:t>5</m:t>
                          </m:r>
                          <m:r>
                            <a:rPr lang="en-US" sz="700" b="0" i="1" smtClean="0">
                              <a:latin typeface="Cambria Math" charset="0"/>
                            </a:rPr>
                            <m:t>8×78×16</m:t>
                          </m:r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464" name="TextBox 463">
                    <a:extLst>
                      <a:ext uri="{FF2B5EF4-FFF2-40B4-BE49-F238E27FC236}">
                        <a16:creationId xmlns:a16="http://schemas.microsoft.com/office/drawing/2014/main" id="{0588119F-F160-4EC1-89B3-1E4E29B1E8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1006" y="2742918"/>
                    <a:ext cx="1018813" cy="30156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xmlns="" id="{C79945CD-2334-416D-837E-4EE9F6D8B3FD}"/>
                      </a:ext>
                    </a:extLst>
                  </p:cNvPr>
                  <p:cNvSpPr txBox="1"/>
                  <p:nvPr/>
                </p:nvSpPr>
                <p:spPr>
                  <a:xfrm>
                    <a:off x="2829664" y="1337927"/>
                    <a:ext cx="914400" cy="404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=16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65" name="TextBox 464">
                    <a:extLst>
                      <a:ext uri="{FF2B5EF4-FFF2-40B4-BE49-F238E27FC236}">
                        <a16:creationId xmlns:a16="http://schemas.microsoft.com/office/drawing/2014/main" id="{C79945CD-2334-416D-837E-4EE9F6D8B3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9664" y="1337926"/>
                    <a:ext cx="914400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96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xmlns="" id="{26880C60-351B-48DE-8E23-FA8D32CA25D4}"/>
                    </a:ext>
                  </a:extLst>
                </p:cNvPr>
                <p:cNvSpPr txBox="1"/>
                <p:nvPr/>
              </p:nvSpPr>
              <p:spPr>
                <a:xfrm>
                  <a:off x="4812708" y="1483141"/>
                  <a:ext cx="914400" cy="404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charset="0"/>
                          </a:rPr>
                          <m:t>=8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26880C60-351B-48DE-8E23-FA8D32CA2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2708" y="1483142"/>
                  <a:ext cx="914400" cy="246221"/>
                </a:xfrm>
                <a:prstGeom prst="rect">
                  <a:avLst/>
                </a:prstGeom>
                <a:blipFill>
                  <a:blip r:embed="rId20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xmlns="" id="{E5DB54FD-7CB1-479B-B173-31CA45E74FF3}"/>
                    </a:ext>
                  </a:extLst>
                </p:cNvPr>
                <p:cNvSpPr txBox="1"/>
                <p:nvPr/>
              </p:nvSpPr>
              <p:spPr>
                <a:xfrm>
                  <a:off x="4975651" y="2643158"/>
                  <a:ext cx="1018813" cy="3288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700" b="0" i="1" smtClean="0">
                            <a:latin typeface="Cambria Math" charset="0"/>
                          </a:rPr>
                          <m:t>7×37×8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457" name="TextBox 456">
                  <a:extLst>
                    <a:ext uri="{FF2B5EF4-FFF2-40B4-BE49-F238E27FC236}">
                      <a16:creationId xmlns:a16="http://schemas.microsoft.com/office/drawing/2014/main" id="{E5DB54FD-7CB1-479B-B173-31CA45E74F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5651" y="2643157"/>
                  <a:ext cx="1018813" cy="30156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xmlns="" id="{6B3790BD-2D26-4B70-9A14-65F08DD46C6E}"/>
                </a:ext>
              </a:extLst>
            </p:cNvPr>
            <p:cNvGrpSpPr/>
            <p:nvPr/>
          </p:nvGrpSpPr>
          <p:grpSpPr>
            <a:xfrm>
              <a:off x="6222841" y="1136788"/>
              <a:ext cx="1521741" cy="2112352"/>
              <a:chOff x="6434815" y="1075232"/>
              <a:chExt cx="1521741" cy="2112352"/>
            </a:xfrm>
          </p:grpSpPr>
          <p:pic>
            <p:nvPicPr>
              <p:cNvPr id="459" name="Picture 458">
                <a:extLst>
                  <a:ext uri="{FF2B5EF4-FFF2-40B4-BE49-F238E27FC236}">
                    <a16:creationId xmlns:a16="http://schemas.microsoft.com/office/drawing/2014/main" xmlns="" id="{34550161-A7DB-40EF-AA4D-6F7767F26B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18" t="6837" r="51762" b="12140"/>
              <a:stretch/>
            </p:blipFill>
            <p:spPr>
              <a:xfrm>
                <a:off x="6560188" y="1198343"/>
                <a:ext cx="955374" cy="19892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0" name="TextBox 459">
                    <a:extLst>
                      <a:ext uri="{FF2B5EF4-FFF2-40B4-BE49-F238E27FC236}">
                        <a16:creationId xmlns:a16="http://schemas.microsoft.com/office/drawing/2014/main" xmlns="" id="{95B820C8-1E64-4F81-81DE-ABA9C6D25501}"/>
                      </a:ext>
                    </a:extLst>
                  </p:cNvPr>
                  <p:cNvSpPr txBox="1"/>
                  <p:nvPr/>
                </p:nvSpPr>
                <p:spPr>
                  <a:xfrm>
                    <a:off x="6434815" y="1075232"/>
                    <a:ext cx="914399" cy="404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=32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60" name="TextBox 459">
                    <a:extLst>
                      <a:ext uri="{FF2B5EF4-FFF2-40B4-BE49-F238E27FC236}">
                        <a16:creationId xmlns:a16="http://schemas.microsoft.com/office/drawing/2014/main" id="{95B820C8-1E64-4F81-81DE-ABA9C6D255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34815" y="1075232"/>
                    <a:ext cx="914400" cy="24622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1" name="TextBox 460">
                    <a:extLst>
                      <a:ext uri="{FF2B5EF4-FFF2-40B4-BE49-F238E27FC236}">
                        <a16:creationId xmlns:a16="http://schemas.microsoft.com/office/drawing/2014/main" xmlns="" id="{A33FF94A-E378-4223-AA2C-3786838CD16B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57" y="1417665"/>
                    <a:ext cx="914399" cy="4047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=16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461" name="TextBox 460">
                    <a:extLst>
                      <a:ext uri="{FF2B5EF4-FFF2-40B4-BE49-F238E27FC236}">
                        <a16:creationId xmlns:a16="http://schemas.microsoft.com/office/drawing/2014/main" id="{A33FF94A-E378-4223-AA2C-3786838CD1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56" y="1417665"/>
                    <a:ext cx="914400" cy="246221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296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8" name="Group 587">
            <a:extLst>
              <a:ext uri="{FF2B5EF4-FFF2-40B4-BE49-F238E27FC236}">
                <a16:creationId xmlns:a16="http://schemas.microsoft.com/office/drawing/2014/main" xmlns="" id="{E7D569B2-02A8-42D9-9E2D-FC71682B3903}"/>
              </a:ext>
            </a:extLst>
          </p:cNvPr>
          <p:cNvGrpSpPr>
            <a:grpSpLocks noChangeAspect="1"/>
          </p:cNvGrpSpPr>
          <p:nvPr/>
        </p:nvGrpSpPr>
        <p:grpSpPr>
          <a:xfrm>
            <a:off x="7430436" y="2632665"/>
            <a:ext cx="4450355" cy="1283678"/>
            <a:chOff x="974558" y="517358"/>
            <a:chExt cx="6770026" cy="2743596"/>
          </a:xfrm>
        </p:grpSpPr>
        <p:sp>
          <p:nvSpPr>
            <p:cNvPr id="589" name="Cube 588">
              <a:extLst>
                <a:ext uri="{FF2B5EF4-FFF2-40B4-BE49-F238E27FC236}">
                  <a16:creationId xmlns:a16="http://schemas.microsoft.com/office/drawing/2014/main" xmlns="" id="{E942D3F8-821C-4F13-940B-F1284BCF1B20}"/>
                </a:ext>
              </a:extLst>
            </p:cNvPr>
            <p:cNvSpPr/>
            <p:nvPr/>
          </p:nvSpPr>
          <p:spPr bwMode="auto">
            <a:xfrm>
              <a:off x="5816929" y="618816"/>
              <a:ext cx="453115" cy="920547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90" name="Cube 589">
              <a:extLst>
                <a:ext uri="{FF2B5EF4-FFF2-40B4-BE49-F238E27FC236}">
                  <a16:creationId xmlns:a16="http://schemas.microsoft.com/office/drawing/2014/main" xmlns="" id="{C414D72E-7977-408B-B783-236BABEB628A}"/>
                </a:ext>
              </a:extLst>
            </p:cNvPr>
            <p:cNvSpPr/>
            <p:nvPr/>
          </p:nvSpPr>
          <p:spPr bwMode="auto">
            <a:xfrm>
              <a:off x="5729843" y="700062"/>
              <a:ext cx="453115" cy="920547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Geneva" pitchFamily="-110" charset="-128"/>
                <a:cs typeface="Geneva" pitchFamily="-110" charset="-128"/>
              </a:endParaRPr>
            </a:p>
          </p:txBody>
        </p:sp>
        <p:sp>
          <p:nvSpPr>
            <p:cNvPr id="591" name="Cube 590">
              <a:extLst>
                <a:ext uri="{FF2B5EF4-FFF2-40B4-BE49-F238E27FC236}">
                  <a16:creationId xmlns:a16="http://schemas.microsoft.com/office/drawing/2014/main" xmlns="" id="{CCCDF6BD-03D2-4AFF-93CE-DE64D31615F5}"/>
                </a:ext>
              </a:extLst>
            </p:cNvPr>
            <p:cNvSpPr/>
            <p:nvPr/>
          </p:nvSpPr>
          <p:spPr bwMode="auto">
            <a:xfrm>
              <a:off x="5486084" y="941076"/>
              <a:ext cx="453115" cy="920547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ea typeface="Geneva" pitchFamily="-110" charset="-128"/>
                <a:cs typeface="Geneva" pitchFamily="-110" charset="-128"/>
              </a:endParaRPr>
            </a:p>
          </p:txBody>
        </p:sp>
        <p:cxnSp>
          <p:nvCxnSpPr>
            <p:cNvPr id="592" name="Straight Arrow Connector 591">
              <a:extLst>
                <a:ext uri="{FF2B5EF4-FFF2-40B4-BE49-F238E27FC236}">
                  <a16:creationId xmlns:a16="http://schemas.microsoft.com/office/drawing/2014/main" xmlns="" id="{A343227A-3151-4F51-9874-1DE5EB1E62A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996522" y="3236120"/>
              <a:ext cx="1017329" cy="173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93" name="Group 592">
              <a:extLst>
                <a:ext uri="{FF2B5EF4-FFF2-40B4-BE49-F238E27FC236}">
                  <a16:creationId xmlns:a16="http://schemas.microsoft.com/office/drawing/2014/main" xmlns="" id="{0C341369-8642-46DF-BCA4-43BAB2AF49A0}"/>
                </a:ext>
              </a:extLst>
            </p:cNvPr>
            <p:cNvGrpSpPr/>
            <p:nvPr/>
          </p:nvGrpSpPr>
          <p:grpSpPr>
            <a:xfrm>
              <a:off x="4223367" y="1484623"/>
              <a:ext cx="471074" cy="484842"/>
              <a:chOff x="3503630" y="3095136"/>
              <a:chExt cx="1703108" cy="1668539"/>
            </a:xfrm>
            <a:solidFill>
              <a:schemeClr val="accent2">
                <a:lumMod val="60000"/>
                <a:lumOff val="40000"/>
                <a:alpha val="82000"/>
              </a:schemeClr>
            </a:solidFill>
          </p:grpSpPr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xmlns="" id="{16C978D3-0337-49C5-8CD9-2F50E86F470F}"/>
                  </a:ext>
                </a:extLst>
              </p:cNvPr>
              <p:cNvGrpSpPr/>
              <p:nvPr/>
            </p:nvGrpSpPr>
            <p:grpSpPr>
              <a:xfrm>
                <a:off x="3503630" y="3930975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xmlns="" id="{6303555D-E2B6-4607-ABB2-E5CD799D6F99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31" name="Cube 730">
                    <a:extLst>
                      <a:ext uri="{FF2B5EF4-FFF2-40B4-BE49-F238E27FC236}">
                        <a16:creationId xmlns:a16="http://schemas.microsoft.com/office/drawing/2014/main" xmlns="" id="{6ED88AAB-15A8-46C4-8E1F-759914AF73F4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2" name="Cube 731">
                    <a:extLst>
                      <a:ext uri="{FF2B5EF4-FFF2-40B4-BE49-F238E27FC236}">
                        <a16:creationId xmlns:a16="http://schemas.microsoft.com/office/drawing/2014/main" xmlns="" id="{662CE496-2F2B-4DC8-B0FA-F9DD6FF2B0E5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3" name="Cube 732">
                    <a:extLst>
                      <a:ext uri="{FF2B5EF4-FFF2-40B4-BE49-F238E27FC236}">
                        <a16:creationId xmlns:a16="http://schemas.microsoft.com/office/drawing/2014/main" xmlns="" id="{7B16512F-C84F-4CA7-9EC0-44392DB7AA02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3" name="Group 722">
                  <a:extLst>
                    <a:ext uri="{FF2B5EF4-FFF2-40B4-BE49-F238E27FC236}">
                      <a16:creationId xmlns:a16="http://schemas.microsoft.com/office/drawing/2014/main" xmlns="" id="{EF1D771D-1AD1-459D-91AB-D4BE81706333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28" name="Cube 727">
                    <a:extLst>
                      <a:ext uri="{FF2B5EF4-FFF2-40B4-BE49-F238E27FC236}">
                        <a16:creationId xmlns:a16="http://schemas.microsoft.com/office/drawing/2014/main" xmlns="" id="{F57C8931-5C58-4E29-89D1-E68BF968056A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9" name="Cube 728">
                    <a:extLst>
                      <a:ext uri="{FF2B5EF4-FFF2-40B4-BE49-F238E27FC236}">
                        <a16:creationId xmlns:a16="http://schemas.microsoft.com/office/drawing/2014/main" xmlns="" id="{E1C7A956-8F2D-4020-9CF9-C5FA8EC075CB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0" name="Cube 729">
                    <a:extLst>
                      <a:ext uri="{FF2B5EF4-FFF2-40B4-BE49-F238E27FC236}">
                        <a16:creationId xmlns:a16="http://schemas.microsoft.com/office/drawing/2014/main" xmlns="" id="{A101034B-7C51-4E99-B90C-C65DE7E74A07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xmlns="" id="{63435C2F-3C90-46AC-A650-89990A8AB554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25" name="Cube 724">
                    <a:extLst>
                      <a:ext uri="{FF2B5EF4-FFF2-40B4-BE49-F238E27FC236}">
                        <a16:creationId xmlns:a16="http://schemas.microsoft.com/office/drawing/2014/main" xmlns="" id="{559EEB16-6C6F-490A-A7EF-0E21606D9C4F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6" name="Cube 725">
                    <a:extLst>
                      <a:ext uri="{FF2B5EF4-FFF2-40B4-BE49-F238E27FC236}">
                        <a16:creationId xmlns:a16="http://schemas.microsoft.com/office/drawing/2014/main" xmlns="" id="{A60DE78B-EDE7-4707-825F-96A593989FC6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7" name="Cube 726">
                    <a:extLst>
                      <a:ext uri="{FF2B5EF4-FFF2-40B4-BE49-F238E27FC236}">
                        <a16:creationId xmlns:a16="http://schemas.microsoft.com/office/drawing/2014/main" xmlns="" id="{BF55B710-B95F-47B5-AFBC-EF50C7A1DCA5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6" name="Group 695">
                <a:extLst>
                  <a:ext uri="{FF2B5EF4-FFF2-40B4-BE49-F238E27FC236}">
                    <a16:creationId xmlns:a16="http://schemas.microsoft.com/office/drawing/2014/main" xmlns="" id="{6519C1C2-897C-4924-ADD1-C8048630384D}"/>
                  </a:ext>
                </a:extLst>
              </p:cNvPr>
              <p:cNvGrpSpPr/>
              <p:nvPr/>
            </p:nvGrpSpPr>
            <p:grpSpPr>
              <a:xfrm>
                <a:off x="3503630" y="3513055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xmlns="" id="{C0436995-022B-4361-8818-6E132DC46555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19" name="Cube 718">
                    <a:extLst>
                      <a:ext uri="{FF2B5EF4-FFF2-40B4-BE49-F238E27FC236}">
                        <a16:creationId xmlns:a16="http://schemas.microsoft.com/office/drawing/2014/main" xmlns="" id="{F59F2373-C781-49F4-B0EF-1C6AE8DB1A4B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0" name="Cube 719">
                    <a:extLst>
                      <a:ext uri="{FF2B5EF4-FFF2-40B4-BE49-F238E27FC236}">
                        <a16:creationId xmlns:a16="http://schemas.microsoft.com/office/drawing/2014/main" xmlns="" id="{A56CD67B-FF94-4A32-9935-94C44618791C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1" name="Cube 720">
                    <a:extLst>
                      <a:ext uri="{FF2B5EF4-FFF2-40B4-BE49-F238E27FC236}">
                        <a16:creationId xmlns:a16="http://schemas.microsoft.com/office/drawing/2014/main" xmlns="" id="{B9ED66A8-70BB-48D1-BD2A-084AA9397147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xmlns="" id="{A36448D3-86E0-47B6-A68D-46D7CB0E7005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16" name="Cube 715">
                    <a:extLst>
                      <a:ext uri="{FF2B5EF4-FFF2-40B4-BE49-F238E27FC236}">
                        <a16:creationId xmlns:a16="http://schemas.microsoft.com/office/drawing/2014/main" xmlns="" id="{1550251F-235F-4B0E-B507-D821B2A473A0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7" name="Cube 716">
                    <a:extLst>
                      <a:ext uri="{FF2B5EF4-FFF2-40B4-BE49-F238E27FC236}">
                        <a16:creationId xmlns:a16="http://schemas.microsoft.com/office/drawing/2014/main" xmlns="" id="{BB82D5E8-543B-4EC5-B599-D78B0F2197DE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8" name="Cube 717">
                    <a:extLst>
                      <a:ext uri="{FF2B5EF4-FFF2-40B4-BE49-F238E27FC236}">
                        <a16:creationId xmlns:a16="http://schemas.microsoft.com/office/drawing/2014/main" xmlns="" id="{177DD67C-1B2C-4F23-9437-936090948B9B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xmlns="" id="{96A41E46-67CE-4AD5-BCAA-E361D47B558E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13" name="Cube 712">
                    <a:extLst>
                      <a:ext uri="{FF2B5EF4-FFF2-40B4-BE49-F238E27FC236}">
                        <a16:creationId xmlns:a16="http://schemas.microsoft.com/office/drawing/2014/main" xmlns="" id="{62D01C61-7C88-4CBF-9271-867FFC94AAEB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4" name="Cube 713">
                    <a:extLst>
                      <a:ext uri="{FF2B5EF4-FFF2-40B4-BE49-F238E27FC236}">
                        <a16:creationId xmlns:a16="http://schemas.microsoft.com/office/drawing/2014/main" xmlns="" id="{B10043B5-68F0-4CEB-9202-619B87D6DF1C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5" name="Cube 714">
                    <a:extLst>
                      <a:ext uri="{FF2B5EF4-FFF2-40B4-BE49-F238E27FC236}">
                        <a16:creationId xmlns:a16="http://schemas.microsoft.com/office/drawing/2014/main" xmlns="" id="{80432C4B-5AE2-49F8-AE15-E80080665371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97" name="Group 696">
                <a:extLst>
                  <a:ext uri="{FF2B5EF4-FFF2-40B4-BE49-F238E27FC236}">
                    <a16:creationId xmlns:a16="http://schemas.microsoft.com/office/drawing/2014/main" xmlns="" id="{1B80C53C-D7D2-425E-8E50-EA5DD4F37B13}"/>
                  </a:ext>
                </a:extLst>
              </p:cNvPr>
              <p:cNvGrpSpPr/>
              <p:nvPr/>
            </p:nvGrpSpPr>
            <p:grpSpPr>
              <a:xfrm>
                <a:off x="3503630" y="3095136"/>
                <a:ext cx="1703108" cy="832700"/>
                <a:chOff x="3503630" y="3930975"/>
                <a:chExt cx="1703108" cy="832700"/>
              </a:xfrm>
              <a:grpFill/>
            </p:grpSpPr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xmlns="" id="{DA9E0E21-75D6-4426-8458-21407261005C}"/>
                    </a:ext>
                  </a:extLst>
                </p:cNvPr>
                <p:cNvGrpSpPr/>
                <p:nvPr/>
              </p:nvGrpSpPr>
              <p:grpSpPr>
                <a:xfrm>
                  <a:off x="3780148" y="3930975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07" name="Cube 706">
                    <a:extLst>
                      <a:ext uri="{FF2B5EF4-FFF2-40B4-BE49-F238E27FC236}">
                        <a16:creationId xmlns:a16="http://schemas.microsoft.com/office/drawing/2014/main" xmlns="" id="{C2593A64-3704-4E21-AD4F-FBB07EB19039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8" name="Cube 707">
                    <a:extLst>
                      <a:ext uri="{FF2B5EF4-FFF2-40B4-BE49-F238E27FC236}">
                        <a16:creationId xmlns:a16="http://schemas.microsoft.com/office/drawing/2014/main" xmlns="" id="{03B379F3-8AFE-4210-81A2-2DA7B6DDDCEB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9" name="Cube 708">
                    <a:extLst>
                      <a:ext uri="{FF2B5EF4-FFF2-40B4-BE49-F238E27FC236}">
                        <a16:creationId xmlns:a16="http://schemas.microsoft.com/office/drawing/2014/main" xmlns="" id="{1DB6CE04-089C-4697-8394-E7867391DD49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9" name="Group 698">
                  <a:extLst>
                    <a:ext uri="{FF2B5EF4-FFF2-40B4-BE49-F238E27FC236}">
                      <a16:creationId xmlns:a16="http://schemas.microsoft.com/office/drawing/2014/main" xmlns="" id="{4B1A896E-1AC3-4E6C-8F2D-DAB35EB3A422}"/>
                    </a:ext>
                  </a:extLst>
                </p:cNvPr>
                <p:cNvGrpSpPr/>
                <p:nvPr/>
              </p:nvGrpSpPr>
              <p:grpSpPr>
                <a:xfrm>
                  <a:off x="3641889" y="4064520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04" name="Cube 703">
                    <a:extLst>
                      <a:ext uri="{FF2B5EF4-FFF2-40B4-BE49-F238E27FC236}">
                        <a16:creationId xmlns:a16="http://schemas.microsoft.com/office/drawing/2014/main" xmlns="" id="{7EBA1263-0644-403B-A8AF-968A95D82EF3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5" name="Cube 704">
                    <a:extLst>
                      <a:ext uri="{FF2B5EF4-FFF2-40B4-BE49-F238E27FC236}">
                        <a16:creationId xmlns:a16="http://schemas.microsoft.com/office/drawing/2014/main" xmlns="" id="{BB382805-307E-4B64-A5B7-80CB9B13E5D0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6" name="Cube 705">
                    <a:extLst>
                      <a:ext uri="{FF2B5EF4-FFF2-40B4-BE49-F238E27FC236}">
                        <a16:creationId xmlns:a16="http://schemas.microsoft.com/office/drawing/2014/main" xmlns="" id="{B36F68B7-27B3-41B6-95C8-0721FD36B5E3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00" name="Group 699">
                  <a:extLst>
                    <a:ext uri="{FF2B5EF4-FFF2-40B4-BE49-F238E27FC236}">
                      <a16:creationId xmlns:a16="http://schemas.microsoft.com/office/drawing/2014/main" xmlns="" id="{CB6A5607-7FAD-40F5-B4FA-E2939D24F669}"/>
                    </a:ext>
                  </a:extLst>
                </p:cNvPr>
                <p:cNvGrpSpPr/>
                <p:nvPr/>
              </p:nvGrpSpPr>
              <p:grpSpPr>
                <a:xfrm>
                  <a:off x="3503630" y="4198064"/>
                  <a:ext cx="1426590" cy="565611"/>
                  <a:chOff x="3780148" y="3930975"/>
                  <a:chExt cx="1426590" cy="565611"/>
                </a:xfrm>
                <a:grpFill/>
              </p:grpSpPr>
              <p:sp>
                <p:nvSpPr>
                  <p:cNvPr id="701" name="Cube 700">
                    <a:extLst>
                      <a:ext uri="{FF2B5EF4-FFF2-40B4-BE49-F238E27FC236}">
                        <a16:creationId xmlns:a16="http://schemas.microsoft.com/office/drawing/2014/main" xmlns="" id="{0D3D9113-2E3D-495F-9AD9-BE7FF0E6C1CD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2" name="Cube 701">
                    <a:extLst>
                      <a:ext uri="{FF2B5EF4-FFF2-40B4-BE49-F238E27FC236}">
                        <a16:creationId xmlns:a16="http://schemas.microsoft.com/office/drawing/2014/main" xmlns="" id="{AE702C99-6812-4E31-A3B9-67399C0E4D05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3" name="Cube 702">
                    <a:extLst>
                      <a:ext uri="{FF2B5EF4-FFF2-40B4-BE49-F238E27FC236}">
                        <a16:creationId xmlns:a16="http://schemas.microsoft.com/office/drawing/2014/main" xmlns="" id="{456B2454-7D69-4109-B860-09ABB9C26228}"/>
                      </a:ext>
                    </a:extLst>
                  </p:cNvPr>
                  <p:cNvSpPr/>
                  <p:nvPr/>
                </p:nvSpPr>
                <p:spPr>
                  <a:xfrm>
                    <a:off x="4631702" y="3930975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94" name="Group 593">
              <a:extLst>
                <a:ext uri="{FF2B5EF4-FFF2-40B4-BE49-F238E27FC236}">
                  <a16:creationId xmlns:a16="http://schemas.microsoft.com/office/drawing/2014/main" xmlns="" id="{AD032D2C-3806-4AEE-B14C-E9D72DFEC482}"/>
                </a:ext>
              </a:extLst>
            </p:cNvPr>
            <p:cNvGrpSpPr/>
            <p:nvPr/>
          </p:nvGrpSpPr>
          <p:grpSpPr>
            <a:xfrm>
              <a:off x="4251272" y="2143746"/>
              <a:ext cx="297044" cy="357165"/>
              <a:chOff x="3503630" y="3228682"/>
              <a:chExt cx="1139072" cy="1117073"/>
            </a:xfrm>
            <a:solidFill>
              <a:schemeClr val="accent5">
                <a:lumMod val="60000"/>
                <a:lumOff val="40000"/>
                <a:alpha val="82000"/>
              </a:schemeClr>
            </a:solidFill>
          </p:grpSpPr>
          <p:grpSp>
            <p:nvGrpSpPr>
              <p:cNvPr id="680" name="Group 679">
                <a:extLst>
                  <a:ext uri="{FF2B5EF4-FFF2-40B4-BE49-F238E27FC236}">
                    <a16:creationId xmlns:a16="http://schemas.microsoft.com/office/drawing/2014/main" xmlns="" id="{78CA5127-D6E1-46C9-AE53-C7568487C882}"/>
                  </a:ext>
                </a:extLst>
              </p:cNvPr>
              <p:cNvGrpSpPr/>
              <p:nvPr/>
            </p:nvGrpSpPr>
            <p:grpSpPr>
              <a:xfrm>
                <a:off x="3503630" y="3513057"/>
                <a:ext cx="1139072" cy="832698"/>
                <a:chOff x="3503630" y="3930977"/>
                <a:chExt cx="1139072" cy="832698"/>
              </a:xfrm>
              <a:grpFill/>
            </p:grpSpPr>
            <p:sp>
              <p:nvSpPr>
                <p:cNvPr id="688" name="Cube 687">
                  <a:extLst>
                    <a:ext uri="{FF2B5EF4-FFF2-40B4-BE49-F238E27FC236}">
                      <a16:creationId xmlns:a16="http://schemas.microsoft.com/office/drawing/2014/main" xmlns="" id="{2F89447A-5BCD-45C4-BC78-5CF1A31D934E}"/>
                    </a:ext>
                  </a:extLst>
                </p:cNvPr>
                <p:cNvSpPr/>
                <p:nvPr/>
              </p:nvSpPr>
              <p:spPr>
                <a:xfrm>
                  <a:off x="3780148" y="3930977"/>
                  <a:ext cx="575036" cy="565609"/>
                </a:xfrm>
                <a:prstGeom prst="cube">
                  <a:avLst/>
                </a:prstGeom>
                <a:grpFill/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xmlns="" id="{CBBF4BE9-77BB-409F-B65E-CB1DD2CFFA43}"/>
                    </a:ext>
                  </a:extLst>
                </p:cNvPr>
                <p:cNvGrpSpPr/>
                <p:nvPr/>
              </p:nvGrpSpPr>
              <p:grpSpPr>
                <a:xfrm>
                  <a:off x="3641889" y="4064521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693" name="Cube 692">
                    <a:extLst>
                      <a:ext uri="{FF2B5EF4-FFF2-40B4-BE49-F238E27FC236}">
                        <a16:creationId xmlns:a16="http://schemas.microsoft.com/office/drawing/2014/main" xmlns="" id="{D7121DA8-F42D-4236-83CF-CCDA42E42843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4" name="Cube 693">
                    <a:extLst>
                      <a:ext uri="{FF2B5EF4-FFF2-40B4-BE49-F238E27FC236}">
                        <a16:creationId xmlns:a16="http://schemas.microsoft.com/office/drawing/2014/main" xmlns="" id="{F0384EF1-F9F0-4E86-804A-B1F260B23423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xmlns="" id="{D17B47D3-F056-4C06-8353-7D305A49BCF4}"/>
                    </a:ext>
                  </a:extLst>
                </p:cNvPr>
                <p:cNvGrpSpPr/>
                <p:nvPr/>
              </p:nvGrpSpPr>
              <p:grpSpPr>
                <a:xfrm>
                  <a:off x="3503630" y="4198065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691" name="Cube 690">
                    <a:extLst>
                      <a:ext uri="{FF2B5EF4-FFF2-40B4-BE49-F238E27FC236}">
                        <a16:creationId xmlns:a16="http://schemas.microsoft.com/office/drawing/2014/main" xmlns="" id="{742BE94D-9659-4E2F-9F56-29082FFDD764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2" name="Cube 691">
                    <a:extLst>
                      <a:ext uri="{FF2B5EF4-FFF2-40B4-BE49-F238E27FC236}">
                        <a16:creationId xmlns:a16="http://schemas.microsoft.com/office/drawing/2014/main" xmlns="" id="{AEF4F365-98C2-497E-9940-9CE9D3CB5139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xmlns="" id="{5299595C-6C5A-41F1-9C7C-AEC47ADB0488}"/>
                  </a:ext>
                </a:extLst>
              </p:cNvPr>
              <p:cNvGrpSpPr/>
              <p:nvPr/>
            </p:nvGrpSpPr>
            <p:grpSpPr>
              <a:xfrm>
                <a:off x="3503630" y="3228682"/>
                <a:ext cx="1139072" cy="699154"/>
                <a:chOff x="3503630" y="4064521"/>
                <a:chExt cx="1139072" cy="699154"/>
              </a:xfrm>
              <a:grpFill/>
            </p:grpSpPr>
            <p:grpSp>
              <p:nvGrpSpPr>
                <p:cNvPr id="682" name="Group 681">
                  <a:extLst>
                    <a:ext uri="{FF2B5EF4-FFF2-40B4-BE49-F238E27FC236}">
                      <a16:creationId xmlns:a16="http://schemas.microsoft.com/office/drawing/2014/main" xmlns="" id="{13BF1BF7-22C8-4ACA-B7E3-939D6E891592}"/>
                    </a:ext>
                  </a:extLst>
                </p:cNvPr>
                <p:cNvGrpSpPr/>
                <p:nvPr/>
              </p:nvGrpSpPr>
              <p:grpSpPr>
                <a:xfrm>
                  <a:off x="3641889" y="4064521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686" name="Cube 685">
                    <a:extLst>
                      <a:ext uri="{FF2B5EF4-FFF2-40B4-BE49-F238E27FC236}">
                        <a16:creationId xmlns:a16="http://schemas.microsoft.com/office/drawing/2014/main" xmlns="" id="{481CD28F-F652-413F-8488-09CE558A6791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7" name="Cube 686">
                    <a:extLst>
                      <a:ext uri="{FF2B5EF4-FFF2-40B4-BE49-F238E27FC236}">
                        <a16:creationId xmlns:a16="http://schemas.microsoft.com/office/drawing/2014/main" xmlns="" id="{BF8AEF12-F3E5-4756-8711-A1C4B892B436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83" name="Group 682">
                  <a:extLst>
                    <a:ext uri="{FF2B5EF4-FFF2-40B4-BE49-F238E27FC236}">
                      <a16:creationId xmlns:a16="http://schemas.microsoft.com/office/drawing/2014/main" xmlns="" id="{69E1FA11-8302-4C00-A96A-652222613585}"/>
                    </a:ext>
                  </a:extLst>
                </p:cNvPr>
                <p:cNvGrpSpPr/>
                <p:nvPr/>
              </p:nvGrpSpPr>
              <p:grpSpPr>
                <a:xfrm>
                  <a:off x="3503630" y="4198065"/>
                  <a:ext cx="1000813" cy="565610"/>
                  <a:chOff x="3780148" y="3930976"/>
                  <a:chExt cx="1000813" cy="565610"/>
                </a:xfrm>
                <a:grpFill/>
              </p:grpSpPr>
              <p:sp>
                <p:nvSpPr>
                  <p:cNvPr id="684" name="Cube 683">
                    <a:extLst>
                      <a:ext uri="{FF2B5EF4-FFF2-40B4-BE49-F238E27FC236}">
                        <a16:creationId xmlns:a16="http://schemas.microsoft.com/office/drawing/2014/main" xmlns="" id="{99936220-2E00-4BE7-87A4-90309D733953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5" name="Cube 684">
                    <a:extLst>
                      <a:ext uri="{FF2B5EF4-FFF2-40B4-BE49-F238E27FC236}">
                        <a16:creationId xmlns:a16="http://schemas.microsoft.com/office/drawing/2014/main" xmlns="" id="{B22FC545-0E71-462F-A8A1-186ED3138361}"/>
                      </a:ext>
                    </a:extLst>
                  </p:cNvPr>
                  <p:cNvSpPr/>
                  <p:nvPr/>
                </p:nvSpPr>
                <p:spPr>
                  <a:xfrm>
                    <a:off x="4205925" y="3930976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cxnSp>
          <p:nvCxnSpPr>
            <p:cNvPr id="595" name="Straight Arrow Connector 594">
              <a:extLst>
                <a:ext uri="{FF2B5EF4-FFF2-40B4-BE49-F238E27FC236}">
                  <a16:creationId xmlns:a16="http://schemas.microsoft.com/office/drawing/2014/main" xmlns="" id="{E430098C-2871-491E-BF99-0DB58E9B9898}"/>
                </a:ext>
              </a:extLst>
            </p:cNvPr>
            <p:cNvCxnSpPr/>
            <p:nvPr/>
          </p:nvCxnSpPr>
          <p:spPr bwMode="auto">
            <a:xfrm>
              <a:off x="5718316" y="2051079"/>
              <a:ext cx="8500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xmlns="" id="{878B50F6-D6C6-41E6-898D-0F6ED5ABEEDE}"/>
                </a:ext>
              </a:extLst>
            </p:cNvPr>
            <p:cNvGrpSpPr/>
            <p:nvPr/>
          </p:nvGrpSpPr>
          <p:grpSpPr>
            <a:xfrm>
              <a:off x="974558" y="1219224"/>
              <a:ext cx="1089914" cy="2041730"/>
              <a:chOff x="1416202" y="1573755"/>
              <a:chExt cx="1018813" cy="1685136"/>
            </a:xfrm>
          </p:grpSpPr>
          <p:sp>
            <p:nvSpPr>
              <p:cNvPr id="678" name="Cube 677">
                <a:extLst>
                  <a:ext uri="{FF2B5EF4-FFF2-40B4-BE49-F238E27FC236}">
                    <a16:creationId xmlns:a16="http://schemas.microsoft.com/office/drawing/2014/main" xmlns="" id="{81E08D6B-741B-46A9-8ABC-32C8F81A347F}"/>
                  </a:ext>
                </a:extLst>
              </p:cNvPr>
              <p:cNvSpPr/>
              <p:nvPr/>
            </p:nvSpPr>
            <p:spPr bwMode="auto">
              <a:xfrm>
                <a:off x="1543289" y="1573755"/>
                <a:ext cx="781578" cy="1325849"/>
              </a:xfrm>
              <a:prstGeom prst="cube">
                <a:avLst>
                  <a:gd name="adj" fmla="val 10716"/>
                </a:avLst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9" name="TextBox 678">
                    <a:extLst>
                      <a:ext uri="{FF2B5EF4-FFF2-40B4-BE49-F238E27FC236}">
                        <a16:creationId xmlns:a16="http://schemas.microsoft.com/office/drawing/2014/main" xmlns="" id="{55D09CA7-11BF-4386-8620-4E893E7FBB45}"/>
                      </a:ext>
                    </a:extLst>
                  </p:cNvPr>
                  <p:cNvSpPr txBox="1"/>
                  <p:nvPr/>
                </p:nvSpPr>
                <p:spPr>
                  <a:xfrm>
                    <a:off x="1416202" y="2905992"/>
                    <a:ext cx="1018813" cy="352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b="0" i="1" smtClean="0">
                              <a:latin typeface="Cambria Math" charset="0"/>
                            </a:rPr>
                            <m:t>120×160×3</m:t>
                          </m:r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679" name="TextBox 678">
                    <a:extLst>
                      <a:ext uri="{FF2B5EF4-FFF2-40B4-BE49-F238E27FC236}">
                        <a16:creationId xmlns:a16="http://schemas.microsoft.com/office/drawing/2014/main" id="{55D09CA7-11BF-4386-8620-4E893E7FBB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6202" y="2905992"/>
                    <a:ext cx="1018813" cy="31450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xmlns="" id="{515DC754-E193-497F-A4DB-61DE797A289D}"/>
                </a:ext>
              </a:extLst>
            </p:cNvPr>
            <p:cNvGrpSpPr/>
            <p:nvPr/>
          </p:nvGrpSpPr>
          <p:grpSpPr>
            <a:xfrm>
              <a:off x="1954005" y="517358"/>
              <a:ext cx="850032" cy="2004559"/>
              <a:chOff x="2331755" y="994472"/>
              <a:chExt cx="794580" cy="1654457"/>
            </a:xfrm>
          </p:grpSpPr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xmlns="" id="{88D1867F-458A-405E-8CB9-F2C518686D85}"/>
                  </a:ext>
                </a:extLst>
              </p:cNvPr>
              <p:cNvCxnSpPr/>
              <p:nvPr/>
            </p:nvCxnSpPr>
            <p:spPr bwMode="auto">
              <a:xfrm>
                <a:off x="2331755" y="2275239"/>
                <a:ext cx="79458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xmlns="" id="{BC389D8F-C987-4BAF-912F-A87C5AAAC244}"/>
                  </a:ext>
                </a:extLst>
              </p:cNvPr>
              <p:cNvGrpSpPr/>
              <p:nvPr/>
            </p:nvGrpSpPr>
            <p:grpSpPr>
              <a:xfrm>
                <a:off x="2403690" y="1828599"/>
                <a:ext cx="440343" cy="400163"/>
                <a:chOff x="3503630" y="3095136"/>
                <a:chExt cx="1703108" cy="1668539"/>
              </a:xfrm>
              <a:solidFill>
                <a:schemeClr val="accent2">
                  <a:lumMod val="60000"/>
                  <a:lumOff val="40000"/>
                  <a:alpha val="82000"/>
                </a:schemeClr>
              </a:solidFill>
            </p:grpSpPr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xmlns="" id="{D9FD51BD-FA58-4B3E-8087-ACCBABE77BAA}"/>
                    </a:ext>
                  </a:extLst>
                </p:cNvPr>
                <p:cNvGrpSpPr/>
                <p:nvPr/>
              </p:nvGrpSpPr>
              <p:grpSpPr>
                <a:xfrm>
                  <a:off x="3503630" y="3930975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666" name="Group 665">
                    <a:extLst>
                      <a:ext uri="{FF2B5EF4-FFF2-40B4-BE49-F238E27FC236}">
                        <a16:creationId xmlns:a16="http://schemas.microsoft.com/office/drawing/2014/main" xmlns="" id="{954955E5-024E-4887-8FD7-2AE24220F0E4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xmlns="" id="{EFAC3135-8059-4315-8B81-D52E4201E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xmlns="" id="{F1719C33-4C17-48C0-AD79-35261A70AA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xmlns="" id="{001143CE-3D85-4963-B4B9-640F2BE28C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xmlns="" id="{93923F12-F2DB-4DF0-8B20-7E4EB8159831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xmlns="" id="{99FC965C-F4DE-4AA8-A888-C501306A66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xmlns="" id="{E8D51721-2AA2-473F-B5E8-D8AB1D01A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xmlns="" id="{0AFD9D37-DD54-42DE-8582-B19DD4072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68" name="Group 667">
                    <a:extLst>
                      <a:ext uri="{FF2B5EF4-FFF2-40B4-BE49-F238E27FC236}">
                        <a16:creationId xmlns:a16="http://schemas.microsoft.com/office/drawing/2014/main" xmlns="" id="{93852456-5364-49D5-8245-21366BD52274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4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xmlns="" id="{DE6D841A-9F3B-443D-A107-BD664BD63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xmlns="" id="{3AE79E3A-F6C2-4B31-956C-86A5368E11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xmlns="" id="{74438A82-4A85-45A3-84E4-BB153F5E9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xmlns="" id="{F6B16F01-38C9-4011-BF19-5D0A708FA7E9}"/>
                    </a:ext>
                  </a:extLst>
                </p:cNvPr>
                <p:cNvGrpSpPr/>
                <p:nvPr/>
              </p:nvGrpSpPr>
              <p:grpSpPr>
                <a:xfrm>
                  <a:off x="3503630" y="3513055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xmlns="" id="{65179968-6ED7-4E10-8D9F-08F0C087E5F4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xmlns="" id="{DD2DB151-BD38-4EA3-A79A-E16343E458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xmlns="" id="{C1231AAA-5F67-4D3E-81CA-51A16356A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xmlns="" id="{C9B73A21-7130-42A5-9CEC-A8987706DE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xmlns="" id="{5F1A22E5-A9CE-40C0-A741-1AB0CAA2EEDD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xmlns="" id="{32AB7D61-3518-4C55-8AA0-5EC846AAE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xmlns="" id="{B88CDB14-B98A-460E-A547-B5071BEAE1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xmlns="" id="{788FC6BB-06B2-40D4-B8D8-218335631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xmlns="" id="{87464A7E-DEBD-4454-BFE3-75F86FB7D618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1"/>
                    <a:ext cx="1426590" cy="565614"/>
                    <a:chOff x="3780148" y="3930972"/>
                    <a:chExt cx="1426590" cy="565614"/>
                  </a:xfrm>
                  <a:grpFill/>
                </p:grpSpPr>
                <p:sp>
                  <p:nvSpPr>
                    <p:cNvPr id="657" name="Cube 656">
                      <a:extLst>
                        <a:ext uri="{FF2B5EF4-FFF2-40B4-BE49-F238E27FC236}">
                          <a16:creationId xmlns:a16="http://schemas.microsoft.com/office/drawing/2014/main" xmlns="" id="{E5CB985D-C84C-44A6-9CF9-EC5250140F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xmlns="" id="{F5244077-8ECA-4E7D-9410-384A3CCE94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xmlns="" id="{265F8D7B-0BB1-4AF9-BF5F-BFF75DE31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3" y="3930972"/>
                      <a:ext cx="575035" cy="565613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xmlns="" id="{B41B9EE5-2476-4231-AC57-E2AB6228EC3C}"/>
                    </a:ext>
                  </a:extLst>
                </p:cNvPr>
                <p:cNvGrpSpPr/>
                <p:nvPr/>
              </p:nvGrpSpPr>
              <p:grpSpPr>
                <a:xfrm>
                  <a:off x="3503630" y="3095136"/>
                  <a:ext cx="1703108" cy="832700"/>
                  <a:chOff x="3503630" y="3930975"/>
                  <a:chExt cx="1703108" cy="832700"/>
                </a:xfrm>
                <a:grpFill/>
              </p:grpSpPr>
              <p:grpSp>
                <p:nvGrpSpPr>
                  <p:cNvPr id="642" name="Group 641">
                    <a:extLst>
                      <a:ext uri="{FF2B5EF4-FFF2-40B4-BE49-F238E27FC236}">
                        <a16:creationId xmlns:a16="http://schemas.microsoft.com/office/drawing/2014/main" xmlns="" id="{E2290A1A-AE75-4C16-94C2-82DEE87CEE53}"/>
                      </a:ext>
                    </a:extLst>
                  </p:cNvPr>
                  <p:cNvGrpSpPr/>
                  <p:nvPr/>
                </p:nvGrpSpPr>
                <p:grpSpPr>
                  <a:xfrm>
                    <a:off x="3780148" y="3930975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51" name="Cube 650">
                      <a:extLst>
                        <a:ext uri="{FF2B5EF4-FFF2-40B4-BE49-F238E27FC236}">
                          <a16:creationId xmlns:a16="http://schemas.microsoft.com/office/drawing/2014/main" xmlns="" id="{1CDCD245-A281-4A6E-B5F6-DA383E389A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2" name="Cube 651">
                      <a:extLst>
                        <a:ext uri="{FF2B5EF4-FFF2-40B4-BE49-F238E27FC236}">
                          <a16:creationId xmlns:a16="http://schemas.microsoft.com/office/drawing/2014/main" xmlns="" id="{4E8E1E15-FA88-420D-8EF6-E5E87A368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3" name="Cube 652">
                      <a:extLst>
                        <a:ext uri="{FF2B5EF4-FFF2-40B4-BE49-F238E27FC236}">
                          <a16:creationId xmlns:a16="http://schemas.microsoft.com/office/drawing/2014/main" xmlns="" id="{9007760D-CE1D-4004-9F94-B456C0D9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43" name="Group 642">
                    <a:extLst>
                      <a:ext uri="{FF2B5EF4-FFF2-40B4-BE49-F238E27FC236}">
                        <a16:creationId xmlns:a16="http://schemas.microsoft.com/office/drawing/2014/main" xmlns="" id="{40C21AC3-B1B1-45DF-8D70-1DB47B48492C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0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48" name="Cube 647">
                      <a:extLst>
                        <a:ext uri="{FF2B5EF4-FFF2-40B4-BE49-F238E27FC236}">
                          <a16:creationId xmlns:a16="http://schemas.microsoft.com/office/drawing/2014/main" xmlns="" id="{D80A1926-B3BE-46ED-A241-3FE607CD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9" name="Cube 648">
                      <a:extLst>
                        <a:ext uri="{FF2B5EF4-FFF2-40B4-BE49-F238E27FC236}">
                          <a16:creationId xmlns:a16="http://schemas.microsoft.com/office/drawing/2014/main" xmlns="" id="{762D2D2C-AE84-4238-9DEB-16E49531D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0" name="Cube 649">
                      <a:extLst>
                        <a:ext uri="{FF2B5EF4-FFF2-40B4-BE49-F238E27FC236}">
                          <a16:creationId xmlns:a16="http://schemas.microsoft.com/office/drawing/2014/main" xmlns="" id="{FA9B8EA5-04FB-415C-A748-CD26146CA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44" name="Group 643">
                    <a:extLst>
                      <a:ext uri="{FF2B5EF4-FFF2-40B4-BE49-F238E27FC236}">
                        <a16:creationId xmlns:a16="http://schemas.microsoft.com/office/drawing/2014/main" xmlns="" id="{66FE3797-781E-43A3-98E3-D387665652BC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4"/>
                    <a:ext cx="1426590" cy="565611"/>
                    <a:chOff x="3780148" y="3930975"/>
                    <a:chExt cx="1426590" cy="565611"/>
                  </a:xfrm>
                  <a:grpFill/>
                </p:grpSpPr>
                <p:sp>
                  <p:nvSpPr>
                    <p:cNvPr id="645" name="Cube 644">
                      <a:extLst>
                        <a:ext uri="{FF2B5EF4-FFF2-40B4-BE49-F238E27FC236}">
                          <a16:creationId xmlns:a16="http://schemas.microsoft.com/office/drawing/2014/main" xmlns="" id="{B0FF366E-04C8-473C-A2CC-42F81FB5E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6" name="Cube 645">
                      <a:extLst>
                        <a:ext uri="{FF2B5EF4-FFF2-40B4-BE49-F238E27FC236}">
                          <a16:creationId xmlns:a16="http://schemas.microsoft.com/office/drawing/2014/main" xmlns="" id="{5AE0655C-4FBE-4FF0-81DC-70C3786F56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7" name="Cube 646">
                      <a:extLst>
                        <a:ext uri="{FF2B5EF4-FFF2-40B4-BE49-F238E27FC236}">
                          <a16:creationId xmlns:a16="http://schemas.microsoft.com/office/drawing/2014/main" xmlns="" id="{16597B50-C5C7-46CC-AF18-81BD60CEB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631702" y="3930975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22" name="Group 621">
                <a:extLst>
                  <a:ext uri="{FF2B5EF4-FFF2-40B4-BE49-F238E27FC236}">
                    <a16:creationId xmlns:a16="http://schemas.microsoft.com/office/drawing/2014/main" xmlns="" id="{2EB41BA1-8E33-4FDD-92DD-3DF23BBB640C}"/>
                  </a:ext>
                </a:extLst>
              </p:cNvPr>
              <p:cNvGrpSpPr/>
              <p:nvPr/>
            </p:nvGrpSpPr>
            <p:grpSpPr>
              <a:xfrm>
                <a:off x="2451379" y="2354144"/>
                <a:ext cx="277666" cy="294785"/>
                <a:chOff x="3503630" y="3228682"/>
                <a:chExt cx="1139072" cy="1117073"/>
              </a:xfrm>
              <a:solidFill>
                <a:schemeClr val="accent5">
                  <a:lumMod val="60000"/>
                  <a:lumOff val="40000"/>
                  <a:alpha val="82000"/>
                </a:schemeClr>
              </a:solidFill>
            </p:grpSpPr>
            <p:grpSp>
              <p:nvGrpSpPr>
                <p:cNvPr id="624" name="Group 623">
                  <a:extLst>
                    <a:ext uri="{FF2B5EF4-FFF2-40B4-BE49-F238E27FC236}">
                      <a16:creationId xmlns:a16="http://schemas.microsoft.com/office/drawing/2014/main" xmlns="" id="{9F566184-FDDD-4304-9675-5E43322C142C}"/>
                    </a:ext>
                  </a:extLst>
                </p:cNvPr>
                <p:cNvGrpSpPr/>
                <p:nvPr/>
              </p:nvGrpSpPr>
              <p:grpSpPr>
                <a:xfrm>
                  <a:off x="3503630" y="3513057"/>
                  <a:ext cx="1139072" cy="832698"/>
                  <a:chOff x="3503630" y="3930977"/>
                  <a:chExt cx="1139072" cy="832698"/>
                </a:xfrm>
                <a:grpFill/>
              </p:grpSpPr>
              <p:sp>
                <p:nvSpPr>
                  <p:cNvPr id="632" name="Cube 631">
                    <a:extLst>
                      <a:ext uri="{FF2B5EF4-FFF2-40B4-BE49-F238E27FC236}">
                        <a16:creationId xmlns:a16="http://schemas.microsoft.com/office/drawing/2014/main" xmlns="" id="{708A7B72-CF82-4F8B-912B-462B152F5987}"/>
                      </a:ext>
                    </a:extLst>
                  </p:cNvPr>
                  <p:cNvSpPr/>
                  <p:nvPr/>
                </p:nvSpPr>
                <p:spPr>
                  <a:xfrm>
                    <a:off x="3780148" y="3930977"/>
                    <a:ext cx="575036" cy="565609"/>
                  </a:xfrm>
                  <a:prstGeom prst="cube">
                    <a:avLst/>
                  </a:prstGeom>
                  <a:grpFill/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633" name="Group 632">
                    <a:extLst>
                      <a:ext uri="{FF2B5EF4-FFF2-40B4-BE49-F238E27FC236}">
                        <a16:creationId xmlns:a16="http://schemas.microsoft.com/office/drawing/2014/main" xmlns="" id="{07AAD538-985D-4553-805A-05348F49F116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1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637" name="Cube 636">
                      <a:extLst>
                        <a:ext uri="{FF2B5EF4-FFF2-40B4-BE49-F238E27FC236}">
                          <a16:creationId xmlns:a16="http://schemas.microsoft.com/office/drawing/2014/main" xmlns="" id="{98C52106-27B4-4C3F-88D9-2AEAD7C541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8" name="Cube 637">
                      <a:extLst>
                        <a:ext uri="{FF2B5EF4-FFF2-40B4-BE49-F238E27FC236}">
                          <a16:creationId xmlns:a16="http://schemas.microsoft.com/office/drawing/2014/main" xmlns="" id="{52FA222D-D48C-496C-888C-F6E13BF29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34" name="Group 633">
                    <a:extLst>
                      <a:ext uri="{FF2B5EF4-FFF2-40B4-BE49-F238E27FC236}">
                        <a16:creationId xmlns:a16="http://schemas.microsoft.com/office/drawing/2014/main" xmlns="" id="{96D09E13-43F2-42CB-9FE3-0E242D7D1263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5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635" name="Cube 634">
                      <a:extLst>
                        <a:ext uri="{FF2B5EF4-FFF2-40B4-BE49-F238E27FC236}">
                          <a16:creationId xmlns:a16="http://schemas.microsoft.com/office/drawing/2014/main" xmlns="" id="{F3736A1D-56CB-4742-99E2-A591372A53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6" name="Cube 635">
                      <a:extLst>
                        <a:ext uri="{FF2B5EF4-FFF2-40B4-BE49-F238E27FC236}">
                          <a16:creationId xmlns:a16="http://schemas.microsoft.com/office/drawing/2014/main" xmlns="" id="{2EED6B88-6335-4FE9-8399-43DA43BE2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25" name="Group 624">
                  <a:extLst>
                    <a:ext uri="{FF2B5EF4-FFF2-40B4-BE49-F238E27FC236}">
                      <a16:creationId xmlns:a16="http://schemas.microsoft.com/office/drawing/2014/main" xmlns="" id="{FEBCB590-2B13-46F0-B5CD-75A1966571A8}"/>
                    </a:ext>
                  </a:extLst>
                </p:cNvPr>
                <p:cNvGrpSpPr/>
                <p:nvPr/>
              </p:nvGrpSpPr>
              <p:grpSpPr>
                <a:xfrm>
                  <a:off x="3503630" y="3228682"/>
                  <a:ext cx="1139072" cy="699154"/>
                  <a:chOff x="3503630" y="4064521"/>
                  <a:chExt cx="1139072" cy="699154"/>
                </a:xfrm>
                <a:grpFill/>
              </p:grpSpPr>
              <p:grpSp>
                <p:nvGrpSpPr>
                  <p:cNvPr id="626" name="Group 625">
                    <a:extLst>
                      <a:ext uri="{FF2B5EF4-FFF2-40B4-BE49-F238E27FC236}">
                        <a16:creationId xmlns:a16="http://schemas.microsoft.com/office/drawing/2014/main" xmlns="" id="{1C9B24DB-640E-4090-9F4F-790869991C18}"/>
                      </a:ext>
                    </a:extLst>
                  </p:cNvPr>
                  <p:cNvGrpSpPr/>
                  <p:nvPr/>
                </p:nvGrpSpPr>
                <p:grpSpPr>
                  <a:xfrm>
                    <a:off x="3641889" y="4064521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630" name="Cube 629">
                      <a:extLst>
                        <a:ext uri="{FF2B5EF4-FFF2-40B4-BE49-F238E27FC236}">
                          <a16:creationId xmlns:a16="http://schemas.microsoft.com/office/drawing/2014/main" xmlns="" id="{30A542DC-6127-47FB-BDA2-6F2FF461C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31" name="Cube 630">
                      <a:extLst>
                        <a:ext uri="{FF2B5EF4-FFF2-40B4-BE49-F238E27FC236}">
                          <a16:creationId xmlns:a16="http://schemas.microsoft.com/office/drawing/2014/main" xmlns="" id="{BC298EEB-82C1-4CEC-8691-339BBD2C7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27" name="Group 626">
                    <a:extLst>
                      <a:ext uri="{FF2B5EF4-FFF2-40B4-BE49-F238E27FC236}">
                        <a16:creationId xmlns:a16="http://schemas.microsoft.com/office/drawing/2014/main" xmlns="" id="{01F9CEAD-8D40-4D38-825B-B3EF0EA0CD63}"/>
                      </a:ext>
                    </a:extLst>
                  </p:cNvPr>
                  <p:cNvGrpSpPr/>
                  <p:nvPr/>
                </p:nvGrpSpPr>
                <p:grpSpPr>
                  <a:xfrm>
                    <a:off x="3503630" y="4198065"/>
                    <a:ext cx="1000813" cy="565610"/>
                    <a:chOff x="3780148" y="3930976"/>
                    <a:chExt cx="1000813" cy="565610"/>
                  </a:xfrm>
                  <a:grpFill/>
                </p:grpSpPr>
                <p:sp>
                  <p:nvSpPr>
                    <p:cNvPr id="628" name="Cube 627">
                      <a:extLst>
                        <a:ext uri="{FF2B5EF4-FFF2-40B4-BE49-F238E27FC236}">
                          <a16:creationId xmlns:a16="http://schemas.microsoft.com/office/drawing/2014/main" xmlns="" id="{928A4F78-1F4E-4F29-AE97-AEBE04BD2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80148" y="3930977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29" name="Cube 628">
                      <a:extLst>
                        <a:ext uri="{FF2B5EF4-FFF2-40B4-BE49-F238E27FC236}">
                          <a16:creationId xmlns:a16="http://schemas.microsoft.com/office/drawing/2014/main" xmlns="" id="{9F247C23-D5B6-4443-B7F7-9FCD7117E8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05925" y="3930976"/>
                      <a:ext cx="575036" cy="565609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3" name="TextBox 622">
                    <a:extLst>
                      <a:ext uri="{FF2B5EF4-FFF2-40B4-BE49-F238E27FC236}">
                        <a16:creationId xmlns:a16="http://schemas.microsoft.com/office/drawing/2014/main" xmlns="" id="{6763E660-1977-4B1B-A788-80FEEC1D3C53}"/>
                      </a:ext>
                    </a:extLst>
                  </p:cNvPr>
                  <p:cNvSpPr txBox="1"/>
                  <p:nvPr/>
                </p:nvSpPr>
                <p:spPr>
                  <a:xfrm>
                    <a:off x="2346254" y="994472"/>
                    <a:ext cx="676515" cy="9229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i="1" dirty="0" smtClean="0">
                              <a:latin typeface="Cambria Math" charset="0"/>
                            </a:rPr>
                            <m:t>𝑠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 =1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sz="400" b="0" i="1" smtClean="0">
                              <a:latin typeface="Cambria Math" charset="0"/>
                            </a:rPr>
                            <m:t>=5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" i="1" dirty="0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 = ‘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𝑠𝑎𝑚𝑒</m:t>
                          </m:r>
                          <m:r>
                            <a:rPr lang="en-US" sz="400" i="1" dirty="0" smtClean="0">
                              <a:latin typeface="Cambria Math" charset="0"/>
                            </a:rPr>
                            <m:t>’</m:t>
                          </m:r>
                        </m:oMath>
                      </m:oMathPara>
                    </a14:m>
                    <a:endParaRPr lang="en-US" sz="400" dirty="0"/>
                  </a:p>
                  <a:p>
                    <a:pPr algn="ctr"/>
                    <a:r>
                      <a:rPr lang="en-US" sz="400" dirty="0" err="1"/>
                      <a:t>ReLU</a:t>
                    </a:r>
                    <a:endParaRPr lang="en-US" sz="400" dirty="0"/>
                  </a:p>
                  <a:p>
                    <a:pPr algn="ctr"/>
                    <a:r>
                      <a:rPr lang="en-US" sz="400" dirty="0" err="1"/>
                      <a:t>BatchNorm</a:t>
                    </a:r>
                    <a:endParaRPr lang="en-US" sz="400" dirty="0"/>
                  </a:p>
                  <a:p>
                    <a:pPr algn="ctr"/>
                    <a:r>
                      <a:rPr lang="en-US" sz="400" dirty="0"/>
                      <a:t>Dropout(0.1)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400" b="0" i="1" smtClean="0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sz="400" b="0" i="1" smtClean="0">
                              <a:latin typeface="Cambria Math" charset="0"/>
                            </a:rPr>
                            <m:t>=16</m:t>
                          </m:r>
                        </m:oMath>
                      </m:oMathPara>
                    </a14:m>
                    <a:endParaRPr lang="en-US" sz="400" dirty="0"/>
                  </a:p>
                </p:txBody>
              </p:sp>
            </mc:Choice>
            <mc:Fallback xmlns="">
              <p:sp>
                <p:nvSpPr>
                  <p:cNvPr id="623" name="TextBox 622">
                    <a:extLst>
                      <a:ext uri="{FF2B5EF4-FFF2-40B4-BE49-F238E27FC236}">
                        <a16:creationId xmlns:a16="http://schemas.microsoft.com/office/drawing/2014/main" id="{6763E660-1977-4B1B-A788-80FEEC1D3C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46253" y="994472"/>
                    <a:ext cx="676514" cy="822552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8" name="TextBox 597">
                  <a:extLst>
                    <a:ext uri="{FF2B5EF4-FFF2-40B4-BE49-F238E27FC236}">
                      <a16:creationId xmlns:a16="http://schemas.microsoft.com/office/drawing/2014/main" xmlns="" id="{12C9F4CE-A5CE-4226-A1D4-67F9341D7610}"/>
                    </a:ext>
                  </a:extLst>
                </p:cNvPr>
                <p:cNvSpPr txBox="1"/>
                <p:nvPr/>
              </p:nvSpPr>
              <p:spPr>
                <a:xfrm>
                  <a:off x="4143520" y="519070"/>
                  <a:ext cx="723727" cy="1118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i="1" dirty="0" smtClean="0">
                            <a:latin typeface="Cambria Math" charset="0"/>
                          </a:rPr>
                          <m:t>𝑠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 =1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en-US" sz="400" b="0" i="1" smtClean="0">
                            <a:latin typeface="Cambria Math" charset="0"/>
                          </a:rPr>
                          <m:t>=5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" i="1" dirty="0" smtClean="0">
                            <a:latin typeface="Cambria Math" charset="0"/>
                          </a:rPr>
                          <m:t>𝑝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 = ‘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𝑠𝑎𝑚𝑒</m:t>
                        </m:r>
                        <m:r>
                          <a:rPr lang="en-US" sz="400" i="1" dirty="0" smtClean="0">
                            <a:latin typeface="Cambria Math" charset="0"/>
                          </a:rPr>
                          <m:t>’</m:t>
                        </m:r>
                      </m:oMath>
                    </m:oMathPara>
                  </a14:m>
                  <a:endParaRPr lang="en-US" sz="400" dirty="0"/>
                </a:p>
                <a:p>
                  <a:pPr algn="ctr"/>
                  <a:r>
                    <a:rPr lang="en-US" sz="400" dirty="0" err="1"/>
                    <a:t>ReLU</a:t>
                  </a:r>
                  <a:endParaRPr lang="en-US" sz="400" dirty="0"/>
                </a:p>
                <a:p>
                  <a:pPr algn="ctr"/>
                  <a:r>
                    <a:rPr lang="en-US" sz="400" dirty="0" err="1"/>
                    <a:t>BatchNorm</a:t>
                  </a:r>
                  <a:endParaRPr lang="en-US" sz="400" dirty="0"/>
                </a:p>
                <a:p>
                  <a:pPr algn="ctr"/>
                  <a:r>
                    <a:rPr lang="en-US" sz="400" dirty="0"/>
                    <a:t>Dropout(0.3)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400" b="0" i="1" smtClean="0">
                            <a:latin typeface="Cambria Math" charset="0"/>
                          </a:rPr>
                          <m:t>=8</m:t>
                        </m:r>
                      </m:oMath>
                    </m:oMathPara>
                  </a14:m>
                  <a:endParaRPr lang="en-US" sz="400" dirty="0"/>
                </a:p>
              </p:txBody>
            </p:sp>
          </mc:Choice>
          <mc:Fallback xmlns="">
            <p:sp>
              <p:nvSpPr>
                <p:cNvPr id="598" name="TextBox 597">
                  <a:extLst>
                    <a:ext uri="{FF2B5EF4-FFF2-40B4-BE49-F238E27FC236}">
                      <a16:creationId xmlns:a16="http://schemas.microsoft.com/office/drawing/2014/main" id="{12C9F4CE-A5CE-4226-A1D4-67F9341D7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3520" y="519070"/>
                  <a:ext cx="723726" cy="99661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xmlns="" id="{87BE1880-C6A0-4926-9434-E647342FEEF8}"/>
                </a:ext>
              </a:extLst>
            </p:cNvPr>
            <p:cNvGrpSpPr/>
            <p:nvPr/>
          </p:nvGrpSpPr>
          <p:grpSpPr>
            <a:xfrm>
              <a:off x="5158080" y="1089926"/>
              <a:ext cx="658849" cy="1351845"/>
              <a:chOff x="3881923" y="4391310"/>
              <a:chExt cx="1542942" cy="1480168"/>
            </a:xfrm>
          </p:grpSpPr>
          <p:sp>
            <p:nvSpPr>
              <p:cNvPr id="617" name="Cube 616">
                <a:extLst>
                  <a:ext uri="{FF2B5EF4-FFF2-40B4-BE49-F238E27FC236}">
                    <a16:creationId xmlns:a16="http://schemas.microsoft.com/office/drawing/2014/main" xmlns="" id="{770E1DA8-8863-401B-9C43-C987C5F2CF0A}"/>
                  </a:ext>
                </a:extLst>
              </p:cNvPr>
              <p:cNvSpPr/>
              <p:nvPr/>
            </p:nvSpPr>
            <p:spPr bwMode="auto">
              <a:xfrm>
                <a:off x="4363726" y="4391310"/>
                <a:ext cx="1061139" cy="1007929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sp>
            <p:nvSpPr>
              <p:cNvPr id="618" name="Cube 617">
                <a:extLst>
                  <a:ext uri="{FF2B5EF4-FFF2-40B4-BE49-F238E27FC236}">
                    <a16:creationId xmlns:a16="http://schemas.microsoft.com/office/drawing/2014/main" xmlns="" id="{FE4ED9A8-0882-422B-A47F-71A840BA7308}"/>
                  </a:ext>
                </a:extLst>
              </p:cNvPr>
              <p:cNvSpPr/>
              <p:nvPr/>
            </p:nvSpPr>
            <p:spPr bwMode="auto">
              <a:xfrm>
                <a:off x="3881923" y="4863549"/>
                <a:ext cx="1061139" cy="1007929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pic>
            <p:nvPicPr>
              <p:cNvPr id="619" name="Picture 618">
                <a:extLst>
                  <a:ext uri="{FF2B5EF4-FFF2-40B4-BE49-F238E27FC236}">
                    <a16:creationId xmlns:a16="http://schemas.microsoft.com/office/drawing/2014/main" xmlns="" id="{66441095-518C-47DF-9D16-58DBA109739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909064" flipV="1">
                <a:off x="4924742" y="5459379"/>
                <a:ext cx="279391" cy="45719"/>
              </a:xfrm>
              <a:prstGeom prst="rect">
                <a:avLst/>
              </a:prstGeom>
            </p:spPr>
          </p:pic>
        </p:grpSp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xmlns="" id="{5B1EC3C2-A916-4E98-BCD8-62CCF6119B5F}"/>
                </a:ext>
              </a:extLst>
            </p:cNvPr>
            <p:cNvGrpSpPr/>
            <p:nvPr/>
          </p:nvGrpSpPr>
          <p:grpSpPr>
            <a:xfrm>
              <a:off x="2537888" y="704706"/>
              <a:ext cx="1574883" cy="2358664"/>
              <a:chOff x="2877548" y="1149099"/>
              <a:chExt cx="1472145" cy="1946716"/>
            </a:xfrm>
          </p:grpSpPr>
          <p:sp>
            <p:nvSpPr>
              <p:cNvPr id="609" name="Cube 608">
                <a:extLst>
                  <a:ext uri="{FF2B5EF4-FFF2-40B4-BE49-F238E27FC236}">
                    <a16:creationId xmlns:a16="http://schemas.microsoft.com/office/drawing/2014/main" xmlns="" id="{B0648336-5137-4B8D-8178-DD7366B7C4FB}"/>
                  </a:ext>
                </a:extLst>
              </p:cNvPr>
              <p:cNvSpPr/>
              <p:nvPr/>
            </p:nvSpPr>
            <p:spPr bwMode="auto">
              <a:xfrm>
                <a:off x="3765284" y="1149099"/>
                <a:ext cx="584409" cy="830655"/>
              </a:xfrm>
              <a:prstGeom prst="cube">
                <a:avLst/>
              </a:prstGeom>
              <a:solidFill>
                <a:schemeClr val="tx1">
                  <a:lumMod val="50000"/>
                  <a:lumOff val="50000"/>
                  <a:alpha val="80000"/>
                </a:schemeClr>
              </a:solidFill>
              <a:ln w="9525" cap="flat" cmpd="sng" algn="ctr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ea typeface="Geneva" pitchFamily="-110" charset="-128"/>
                  <a:cs typeface="Geneva" pitchFamily="-110" charset="-128"/>
                </a:endParaRPr>
              </a:p>
            </p:txBody>
          </p: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xmlns="" id="{2955910A-66E6-4308-AFD1-190691E1B992}"/>
                  </a:ext>
                </a:extLst>
              </p:cNvPr>
              <p:cNvGrpSpPr/>
              <p:nvPr/>
            </p:nvGrpSpPr>
            <p:grpSpPr>
              <a:xfrm>
                <a:off x="3170776" y="1309114"/>
                <a:ext cx="1020465" cy="1405152"/>
                <a:chOff x="3571960" y="4391310"/>
                <a:chExt cx="1852905" cy="1705033"/>
              </a:xfrm>
            </p:grpSpPr>
            <p:sp>
              <p:nvSpPr>
                <p:cNvPr id="613" name="Cube 612">
                  <a:extLst>
                    <a:ext uri="{FF2B5EF4-FFF2-40B4-BE49-F238E27FC236}">
                      <a16:creationId xmlns:a16="http://schemas.microsoft.com/office/drawing/2014/main" xmlns="" id="{33B53A99-CB43-414F-BD38-650440CB2B67}"/>
                    </a:ext>
                  </a:extLst>
                </p:cNvPr>
                <p:cNvSpPr/>
                <p:nvPr/>
              </p:nvSpPr>
              <p:spPr bwMode="auto">
                <a:xfrm>
                  <a:off x="4363726" y="4391310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614" name="Cube 613">
                  <a:extLst>
                    <a:ext uri="{FF2B5EF4-FFF2-40B4-BE49-F238E27FC236}">
                      <a16:creationId xmlns:a16="http://schemas.microsoft.com/office/drawing/2014/main" xmlns="" id="{F7351649-3E19-4C81-902D-54BBCCA052F1}"/>
                    </a:ext>
                  </a:extLst>
                </p:cNvPr>
                <p:cNvSpPr/>
                <p:nvPr/>
              </p:nvSpPr>
              <p:spPr bwMode="auto">
                <a:xfrm>
                  <a:off x="3881923" y="4863549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sp>
              <p:nvSpPr>
                <p:cNvPr id="615" name="Cube 614">
                  <a:extLst>
                    <a:ext uri="{FF2B5EF4-FFF2-40B4-BE49-F238E27FC236}">
                      <a16:creationId xmlns:a16="http://schemas.microsoft.com/office/drawing/2014/main" xmlns="" id="{FFCC9969-F3DC-4CAB-8062-C8EB14AF967B}"/>
                    </a:ext>
                  </a:extLst>
                </p:cNvPr>
                <p:cNvSpPr/>
                <p:nvPr/>
              </p:nvSpPr>
              <p:spPr bwMode="auto">
                <a:xfrm>
                  <a:off x="3571960" y="5088414"/>
                  <a:ext cx="1061139" cy="1007929"/>
                </a:xfrm>
                <a:prstGeom prst="cube">
                  <a:avLst/>
                </a:prstGeom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n w="9525" cap="flat" cmpd="sng" algn="ctr">
                  <a:solidFill>
                    <a:schemeClr val="bg1">
                      <a:lumMod val="9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C00000"/>
                    </a:solidFill>
                    <a:effectLst/>
                    <a:ea typeface="Geneva" pitchFamily="-110" charset="-128"/>
                    <a:cs typeface="Geneva" pitchFamily="-110" charset="-128"/>
                  </a:endParaRPr>
                </a:p>
              </p:txBody>
            </p:sp>
            <p:pic>
              <p:nvPicPr>
                <p:cNvPr id="616" name="Picture 615">
                  <a:extLst>
                    <a:ext uri="{FF2B5EF4-FFF2-40B4-BE49-F238E27FC236}">
                      <a16:creationId xmlns:a16="http://schemas.microsoft.com/office/drawing/2014/main" xmlns="" id="{9DE90172-D14A-455E-9DFF-BF8DA7B94BD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8909064" flipV="1">
                  <a:off x="4924742" y="5459379"/>
                  <a:ext cx="279391" cy="45719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1" name="TextBox 610">
                    <a:extLst>
                      <a:ext uri="{FF2B5EF4-FFF2-40B4-BE49-F238E27FC236}">
                        <a16:creationId xmlns:a16="http://schemas.microsoft.com/office/drawing/2014/main" xmlns="" id="{A7D7CEE5-FED8-4E33-9EAD-0781CCFDAEA5}"/>
                      </a:ext>
                    </a:extLst>
                  </p:cNvPr>
                  <p:cNvSpPr txBox="1"/>
                  <p:nvPr/>
                </p:nvSpPr>
                <p:spPr>
                  <a:xfrm>
                    <a:off x="2961006" y="2742916"/>
                    <a:ext cx="1018813" cy="3528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700" i="1" smtClean="0">
                              <a:latin typeface="Cambria Math" charset="0"/>
                            </a:rPr>
                            <m:t>5</m:t>
                          </m:r>
                          <m:r>
                            <a:rPr lang="en-US" sz="700" b="0" i="1" smtClean="0">
                              <a:latin typeface="Cambria Math" charset="0"/>
                            </a:rPr>
                            <m:t>8×78×16</m:t>
                          </m:r>
                        </m:oMath>
                      </m:oMathPara>
                    </a14:m>
                    <a:endParaRPr lang="en-US" sz="700" dirty="0"/>
                  </a:p>
                </p:txBody>
              </p:sp>
            </mc:Choice>
            <mc:Fallback xmlns="">
              <p:sp>
                <p:nvSpPr>
                  <p:cNvPr id="611" name="TextBox 610">
                    <a:extLst>
                      <a:ext uri="{FF2B5EF4-FFF2-40B4-BE49-F238E27FC236}">
                        <a16:creationId xmlns:a16="http://schemas.microsoft.com/office/drawing/2014/main" id="{A7D7CEE5-FED8-4E33-9EAD-0781CCFDAE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61006" y="2742917"/>
                    <a:ext cx="1018813" cy="314506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2" name="TextBox 611">
                    <a:extLst>
                      <a:ext uri="{FF2B5EF4-FFF2-40B4-BE49-F238E27FC236}">
                        <a16:creationId xmlns:a16="http://schemas.microsoft.com/office/drawing/2014/main" xmlns="" id="{A668DA88-787C-4DE4-8165-1C0430912B96}"/>
                      </a:ext>
                    </a:extLst>
                  </p:cNvPr>
                  <p:cNvSpPr txBox="1"/>
                  <p:nvPr/>
                </p:nvSpPr>
                <p:spPr>
                  <a:xfrm>
                    <a:off x="2877548" y="1401989"/>
                    <a:ext cx="914401" cy="434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=16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12" name="TextBox 611">
                    <a:extLst>
                      <a:ext uri="{FF2B5EF4-FFF2-40B4-BE49-F238E27FC236}">
                        <a16:creationId xmlns:a16="http://schemas.microsoft.com/office/drawing/2014/main" id="{A668DA88-787C-4DE4-8165-1C0430912B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7548" y="1401989"/>
                    <a:ext cx="914400" cy="246222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3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xmlns="" id="{C4804B50-2161-4B61-BC53-C2EEDE8409FA}"/>
                    </a:ext>
                  </a:extLst>
                </p:cNvPr>
                <p:cNvSpPr txBox="1"/>
                <p:nvPr/>
              </p:nvSpPr>
              <p:spPr>
                <a:xfrm>
                  <a:off x="4572245" y="1153198"/>
                  <a:ext cx="978214" cy="526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00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sz="1000" b="0" i="1" smtClean="0">
                            <a:latin typeface="Cambria Math" charset="0"/>
                          </a:rPr>
                          <m:t>=64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id="{C4804B50-2161-4B61-BC53-C2EEDE840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244" y="1153198"/>
                  <a:ext cx="978214" cy="246222"/>
                </a:xfrm>
                <a:prstGeom prst="rect">
                  <a:avLst/>
                </a:prstGeom>
                <a:blipFill>
                  <a:blip r:embed="rId29"/>
                  <a:stretch>
                    <a:fillRect b="-6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2" name="TextBox 601">
                  <a:extLst>
                    <a:ext uri="{FF2B5EF4-FFF2-40B4-BE49-F238E27FC236}">
                      <a16:creationId xmlns:a16="http://schemas.microsoft.com/office/drawing/2014/main" xmlns="" id="{E5C44E63-D56F-488D-ABBC-652352FBB9F6}"/>
                    </a:ext>
                  </a:extLst>
                </p:cNvPr>
                <p:cNvSpPr txBox="1"/>
                <p:nvPr/>
              </p:nvSpPr>
              <p:spPr>
                <a:xfrm>
                  <a:off x="4782141" y="2630792"/>
                  <a:ext cx="1089915" cy="427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i="1" smtClean="0">
                            <a:latin typeface="Cambria Math" charset="0"/>
                          </a:rPr>
                          <m:t>2</m:t>
                        </m:r>
                        <m:r>
                          <a:rPr lang="en-US" sz="700" b="0" i="1" smtClean="0">
                            <a:latin typeface="Cambria Math" charset="0"/>
                          </a:rPr>
                          <m:t>7×37×8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 xmlns="">
            <p:sp>
              <p:nvSpPr>
                <p:cNvPr id="602" name="TextBox 601">
                  <a:extLst>
                    <a:ext uri="{FF2B5EF4-FFF2-40B4-BE49-F238E27FC236}">
                      <a16:creationId xmlns:a16="http://schemas.microsoft.com/office/drawing/2014/main" id="{E5C44E63-D56F-488D-ABBC-652352FBB9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41" y="2630792"/>
                  <a:ext cx="1089914" cy="381058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3" name="Group 602">
              <a:extLst>
                <a:ext uri="{FF2B5EF4-FFF2-40B4-BE49-F238E27FC236}">
                  <a16:creationId xmlns:a16="http://schemas.microsoft.com/office/drawing/2014/main" xmlns="" id="{A34DF675-E63A-4251-9986-F15CF7E099E9}"/>
                </a:ext>
              </a:extLst>
            </p:cNvPr>
            <p:cNvGrpSpPr/>
            <p:nvPr/>
          </p:nvGrpSpPr>
          <p:grpSpPr>
            <a:xfrm>
              <a:off x="6209391" y="773668"/>
              <a:ext cx="1535193" cy="2475473"/>
              <a:chOff x="6521512" y="1144460"/>
              <a:chExt cx="1435044" cy="2043124"/>
            </a:xfrm>
          </p:grpSpPr>
          <p:pic>
            <p:nvPicPr>
              <p:cNvPr id="606" name="Picture 605">
                <a:extLst>
                  <a:ext uri="{FF2B5EF4-FFF2-40B4-BE49-F238E27FC236}">
                    <a16:creationId xmlns:a16="http://schemas.microsoft.com/office/drawing/2014/main" xmlns="" id="{84A1F19E-F06E-4831-81C4-2C96378625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18" t="6837" r="51762" b="12140"/>
              <a:stretch/>
            </p:blipFill>
            <p:spPr>
              <a:xfrm>
                <a:off x="6560188" y="1198343"/>
                <a:ext cx="955374" cy="19892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7" name="TextBox 606">
                    <a:extLst>
                      <a:ext uri="{FF2B5EF4-FFF2-40B4-BE49-F238E27FC236}">
                        <a16:creationId xmlns:a16="http://schemas.microsoft.com/office/drawing/2014/main" xmlns="" id="{7AE3D131-3303-4E19-ACF5-2A97FD912F44}"/>
                      </a:ext>
                    </a:extLst>
                  </p:cNvPr>
                  <p:cNvSpPr txBox="1"/>
                  <p:nvPr/>
                </p:nvSpPr>
                <p:spPr>
                  <a:xfrm>
                    <a:off x="6521512" y="1144460"/>
                    <a:ext cx="914401" cy="434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=32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07" name="TextBox 606">
                    <a:extLst>
                      <a:ext uri="{FF2B5EF4-FFF2-40B4-BE49-F238E27FC236}">
                        <a16:creationId xmlns:a16="http://schemas.microsoft.com/office/drawing/2014/main" id="{7AE3D131-3303-4E19-ACF5-2A97FD912F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21512" y="1144460"/>
                    <a:ext cx="914400" cy="24622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8" name="TextBox 607">
                    <a:extLst>
                      <a:ext uri="{FF2B5EF4-FFF2-40B4-BE49-F238E27FC236}">
                        <a16:creationId xmlns:a16="http://schemas.microsoft.com/office/drawing/2014/main" xmlns="" id="{7A209729-E16B-4BA7-A3B2-0E9544AC611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2155" y="1417664"/>
                    <a:ext cx="914401" cy="4343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1000" b="0" i="1" smtClean="0">
                              <a:latin typeface="Cambria Math" charset="0"/>
                            </a:rPr>
                            <m:t>=8</m:t>
                          </m:r>
                        </m:oMath>
                      </m:oMathPara>
                    </a14:m>
                    <a:endParaRPr lang="en-US" sz="1000" dirty="0"/>
                  </a:p>
                </p:txBody>
              </p:sp>
            </mc:Choice>
            <mc:Fallback xmlns="">
              <p:sp>
                <p:nvSpPr>
                  <p:cNvPr id="608" name="TextBox 607">
                    <a:extLst>
                      <a:ext uri="{FF2B5EF4-FFF2-40B4-BE49-F238E27FC236}">
                        <a16:creationId xmlns:a16="http://schemas.microsoft.com/office/drawing/2014/main" id="{7A209729-E16B-4BA7-A3B2-0E9544AC61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42156" y="1417665"/>
                    <a:ext cx="914400" cy="203218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7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04" name="Cube 603">
              <a:extLst>
                <a:ext uri="{FF2B5EF4-FFF2-40B4-BE49-F238E27FC236}">
                  <a16:creationId xmlns:a16="http://schemas.microsoft.com/office/drawing/2014/main" xmlns="" id="{B03D20BA-433D-438A-83E4-F90B07A7B0C9}"/>
                </a:ext>
              </a:extLst>
            </p:cNvPr>
            <p:cNvSpPr/>
            <p:nvPr/>
          </p:nvSpPr>
          <p:spPr bwMode="auto">
            <a:xfrm>
              <a:off x="5019052" y="1660568"/>
              <a:ext cx="453115" cy="920547"/>
            </a:xfrm>
            <a:prstGeom prst="cube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ln w="9525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ea typeface="Geneva" pitchFamily="-110" charset="-128"/>
                <a:cs typeface="Geneva" pitchFamily="-110" charset="-128"/>
              </a:endParaRPr>
            </a:p>
          </p:txBody>
        </p:sp>
        <p:pic>
          <p:nvPicPr>
            <p:cNvPr id="605" name="Picture 604">
              <a:extLst>
                <a:ext uri="{FF2B5EF4-FFF2-40B4-BE49-F238E27FC236}">
                  <a16:creationId xmlns:a16="http://schemas.microsoft.com/office/drawing/2014/main" xmlns="" id="{64FFB438-1882-4198-B31D-3D4A825AFE7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9064" flipV="1">
              <a:off x="5947354" y="1656602"/>
              <a:ext cx="119302" cy="41755"/>
            </a:xfrm>
            <a:prstGeom prst="rect">
              <a:avLst/>
            </a:prstGeom>
          </p:spPr>
        </p:pic>
      </p:grpSp>
      <p:sp>
        <p:nvSpPr>
          <p:cNvPr id="734" name="TextBox 733">
            <a:extLst>
              <a:ext uri="{FF2B5EF4-FFF2-40B4-BE49-F238E27FC236}">
                <a16:creationId xmlns:a16="http://schemas.microsoft.com/office/drawing/2014/main" xmlns="" id="{7E6D0E2F-07E6-4D41-8923-EC93E4E62FCA}"/>
              </a:ext>
            </a:extLst>
          </p:cNvPr>
          <p:cNvSpPr txBox="1"/>
          <p:nvPr/>
        </p:nvSpPr>
        <p:spPr>
          <a:xfrm>
            <a:off x="4899388" y="5750826"/>
            <a:ext cx="361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7"/>
            </a:pPr>
            <a:r>
              <a:rPr lang="en-US" dirty="0"/>
              <a:t>Pre-trained </a:t>
            </a:r>
            <a:r>
              <a:rPr lang="en-US" dirty="0" err="1"/>
              <a:t>X</a:t>
            </a:r>
            <a:r>
              <a:rPr lang="en-US" dirty="0" err="1" smtClean="0"/>
              <a:t>ception</a:t>
            </a:r>
            <a:endParaRPr lang="en-US" dirty="0"/>
          </a:p>
        </p:txBody>
      </p:sp>
      <p:sp>
        <p:nvSpPr>
          <p:cNvPr id="735" name="TextBox 734">
            <a:extLst>
              <a:ext uri="{FF2B5EF4-FFF2-40B4-BE49-F238E27FC236}">
                <a16:creationId xmlns:a16="http://schemas.microsoft.com/office/drawing/2014/main" xmlns="" id="{FD39A13C-8F6C-474C-8307-C322D1AB3B28}"/>
              </a:ext>
            </a:extLst>
          </p:cNvPr>
          <p:cNvSpPr txBox="1"/>
          <p:nvPr/>
        </p:nvSpPr>
        <p:spPr>
          <a:xfrm>
            <a:off x="4889494" y="6232599"/>
            <a:ext cx="3616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 startAt="8"/>
            </a:pPr>
            <a:r>
              <a:rPr lang="en-US" dirty="0"/>
              <a:t>Pre-trained Inception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12</a:t>
            </a:fld>
            <a:endParaRPr lang="en-US"/>
          </a:p>
        </p:txBody>
      </p:sp>
      <p:pic>
        <p:nvPicPr>
          <p:cNvPr id="318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itle 1"/>
          <p:cNvSpPr>
            <a:spLocks noGrp="1"/>
          </p:cNvSpPr>
          <p:nvPr>
            <p:ph type="title"/>
          </p:nvPr>
        </p:nvSpPr>
        <p:spPr>
          <a:xfrm>
            <a:off x="760440" y="-100974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Task 2: WBC Cell Type </a:t>
            </a:r>
            <a:r>
              <a:rPr lang="en-US" b="1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Classification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D86FA3E-8FD6-49F0-9216-28DFAC4926C8}"/>
              </a:ext>
            </a:extLst>
          </p:cNvPr>
          <p:cNvSpPr txBox="1"/>
          <p:nvPr/>
        </p:nvSpPr>
        <p:spPr>
          <a:xfrm>
            <a:off x="4930464" y="6263548"/>
            <a:ext cx="2730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cs typeface="Times New Roman" panose="02020603050405020304" pitchFamily="18" charset="0"/>
              </a:rPr>
              <a:t>Pre-trained </a:t>
            </a:r>
            <a:r>
              <a:rPr lang="en-US" sz="2400" b="1" smtClean="0">
                <a:cs typeface="Times New Roman" panose="02020603050405020304" pitchFamily="18" charset="0"/>
              </a:rPr>
              <a:t>Models</a:t>
            </a:r>
            <a:endParaRPr lang="en-US" sz="2400" b="1" dirty="0"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8828852-F4FE-42A4-A3BD-0B4B7521881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2009" y="3776898"/>
            <a:ext cx="3931920" cy="24688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ADA81B8-A981-4D7E-83CF-3062BF0D903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2009" y="1226809"/>
            <a:ext cx="3931920" cy="2468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8B9690ED-F493-412E-80B8-0A6F993B84CC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5802" y="3820122"/>
            <a:ext cx="3931920" cy="2468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E013C42-06AE-4590-B6E8-2A14C2B6B26D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295801" y="1226809"/>
            <a:ext cx="3931920" cy="246888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Learning </a:t>
            </a:r>
            <a:r>
              <a:rPr lang="mr-IN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dirty="0" err="1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pretrained</a:t>
            </a:r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architecture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020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71" y="1486588"/>
            <a:ext cx="3219450" cy="2197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AFEACF-2357-409C-8DD1-0C91E228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700" y="1442138"/>
            <a:ext cx="3486510" cy="228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8BFE166-D2D0-41A2-9AD9-A3AAB34DA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00" y="3857027"/>
            <a:ext cx="3486510" cy="228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0A9D43-B7A9-47A5-BBDA-1FE2BADD39F2}"/>
              </a:ext>
            </a:extLst>
          </p:cNvPr>
          <p:cNvSpPr txBox="1"/>
          <p:nvPr/>
        </p:nvSpPr>
        <p:spPr>
          <a:xfrm>
            <a:off x="6895295" y="6173731"/>
            <a:ext cx="187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Times New Roman" panose="02020603050405020304" pitchFamily="18" charset="0"/>
              </a:rPr>
              <a:t>Architecture </a:t>
            </a:r>
            <a:r>
              <a:rPr lang="en-US" sz="2000" b="1" dirty="0" smtClean="0">
                <a:cs typeface="Times New Roman" panose="02020603050405020304" pitchFamily="18" charset="0"/>
              </a:rPr>
              <a:t>2</a:t>
            </a:r>
            <a:endParaRPr lang="en-US" sz="2000" b="1" dirty="0"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71" y="3892310"/>
            <a:ext cx="3257550" cy="22225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Learning </a:t>
            </a:r>
            <a:r>
              <a:rPr lang="mr-IN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–</a:t>
            </a:r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customized architectures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1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C0A9D43-B7A9-47A5-BBDA-1FE2BADD39F2}"/>
              </a:ext>
            </a:extLst>
          </p:cNvPr>
          <p:cNvSpPr txBox="1"/>
          <p:nvPr/>
        </p:nvSpPr>
        <p:spPr>
          <a:xfrm>
            <a:off x="3226226" y="6228541"/>
            <a:ext cx="1874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Times New Roman" panose="02020603050405020304" pitchFamily="18" charset="0"/>
              </a:rPr>
              <a:t>Architecture </a:t>
            </a:r>
            <a:r>
              <a:rPr lang="en-US" sz="2000" b="1" dirty="0">
                <a:cs typeface="Times New Roman" panose="02020603050405020304" pitchFamily="18" charset="0"/>
              </a:rPr>
              <a:t>1</a:t>
            </a:r>
            <a:endParaRPr lang="en-US" sz="20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3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50A65B-74F0-40B9-81EA-F9AA1775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97" y="1873959"/>
            <a:ext cx="5296565" cy="3713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43AF591-27D5-4C1D-A144-1E27AE75CF4C}"/>
              </a:ext>
            </a:extLst>
          </p:cNvPr>
          <p:cNvSpPr txBox="1"/>
          <p:nvPr/>
        </p:nvSpPr>
        <p:spPr>
          <a:xfrm>
            <a:off x="7008820" y="1390354"/>
            <a:ext cx="4074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Times New Roman" panose="02020603050405020304" pitchFamily="18" charset="0"/>
              </a:rPr>
              <a:t>Architecture 2- Confusion Matrix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F75C59C8-E1A7-47E6-AD30-890CFEB6F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72707"/>
              </p:ext>
            </p:extLst>
          </p:nvPr>
        </p:nvGraphicFramePr>
        <p:xfrm>
          <a:off x="442877" y="1217322"/>
          <a:ext cx="5768143" cy="506693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972519">
                  <a:extLst>
                    <a:ext uri="{9D8B030D-6E8A-4147-A177-3AD203B41FA5}">
                      <a16:colId xmlns:a16="http://schemas.microsoft.com/office/drawing/2014/main" xmlns="" val="548038531"/>
                    </a:ext>
                  </a:extLst>
                </a:gridCol>
                <a:gridCol w="948906">
                  <a:extLst>
                    <a:ext uri="{9D8B030D-6E8A-4147-A177-3AD203B41FA5}">
                      <a16:colId xmlns:a16="http://schemas.microsoft.com/office/drawing/2014/main" xmlns="" val="3581123619"/>
                    </a:ext>
                  </a:extLst>
                </a:gridCol>
                <a:gridCol w="948906">
                  <a:extLst>
                    <a:ext uri="{9D8B030D-6E8A-4147-A177-3AD203B41FA5}">
                      <a16:colId xmlns:a16="http://schemas.microsoft.com/office/drawing/2014/main" xmlns="" val="2574416612"/>
                    </a:ext>
                  </a:extLst>
                </a:gridCol>
                <a:gridCol w="948906">
                  <a:extLst>
                    <a:ext uri="{9D8B030D-6E8A-4147-A177-3AD203B41FA5}">
                      <a16:colId xmlns:a16="http://schemas.microsoft.com/office/drawing/2014/main" xmlns="" val="2088030638"/>
                    </a:ext>
                  </a:extLst>
                </a:gridCol>
                <a:gridCol w="948906">
                  <a:extLst>
                    <a:ext uri="{9D8B030D-6E8A-4147-A177-3AD203B41FA5}">
                      <a16:colId xmlns:a16="http://schemas.microsoft.com/office/drawing/2014/main" xmlns="" val="2453419877"/>
                    </a:ext>
                  </a:extLst>
                </a:gridCol>
              </a:tblGrid>
              <a:tr h="688308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/>
                      </a:r>
                      <a:br>
                        <a:rPr lang="en-US" sz="1300" u="none" strike="noStrike" dirty="0">
                          <a:effectLst/>
                        </a:rPr>
                      </a:br>
                      <a:r>
                        <a:rPr lang="en-US" sz="1300" u="none" strike="noStrike" dirty="0">
                          <a:effectLst/>
                        </a:rPr>
                        <a:t/>
                      </a:r>
                      <a:br>
                        <a:rPr lang="en-US" sz="1300" u="none" strike="noStrike" dirty="0">
                          <a:effectLst/>
                        </a:rPr>
                      </a:b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Accuracy score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Precision</a:t>
                      </a:r>
                      <a:endParaRPr lang="en-US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Recall</a:t>
                      </a:r>
                      <a:endParaRPr lang="en-US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F1-score</a:t>
                      </a:r>
                      <a:endParaRPr lang="en-US" sz="13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3842253189"/>
                  </a:ext>
                </a:extLst>
              </a:tr>
              <a:tr h="68830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Customized Arch1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0.58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0.52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0.58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0.53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30859141"/>
                  </a:ext>
                </a:extLst>
              </a:tr>
              <a:tr h="68830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Customized Arch2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solidFill>
                            <a:srgbClr val="970000"/>
                          </a:solidFill>
                          <a:effectLst/>
                        </a:rPr>
                        <a:t>0.76</a:t>
                      </a:r>
                      <a:endParaRPr lang="en-US" sz="1300" b="1" dirty="0">
                        <a:solidFill>
                          <a:srgbClr val="970000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970000"/>
                          </a:solidFill>
                          <a:effectLst/>
                        </a:rPr>
                        <a:t>0.72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970000"/>
                          </a:solidFill>
                          <a:effectLst/>
                        </a:rPr>
                        <a:t>0.79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970000"/>
                          </a:solidFill>
                          <a:effectLst/>
                        </a:rPr>
                        <a:t>0.74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1552100756"/>
                  </a:ext>
                </a:extLst>
              </a:tr>
              <a:tr h="52239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ResNet50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0.35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0.26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0.34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0.27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402266696"/>
                  </a:ext>
                </a:extLst>
              </a:tr>
              <a:tr h="52239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DenseNet121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0.74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0.76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0.73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0.73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439524282"/>
                  </a:ext>
                </a:extLst>
              </a:tr>
              <a:tr h="474708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VGG16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0.66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0.69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0.65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0.64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04046971"/>
                  </a:ext>
                </a:extLst>
              </a:tr>
              <a:tr h="52239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MobileNet-v2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0.7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0.7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0.7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0.7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4238742784"/>
                  </a:ext>
                </a:extLst>
              </a:tr>
              <a:tr h="522392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</a:t>
                      </a:r>
                      <a:r>
                        <a:rPr lang="en-US" sz="1300" b="1" u="none" strike="noStrike" dirty="0" err="1">
                          <a:effectLst/>
                        </a:rPr>
                        <a:t>Xception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0.55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0.56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0.55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0.55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64302217"/>
                  </a:ext>
                </a:extLst>
              </a:tr>
              <a:tr h="437733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Pretrained Inception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0.64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0.62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0.62</a:t>
                      </a: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0.62</a:t>
                      </a: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40988631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-18703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Evaluation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0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751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D97A9C0-D9B1-4E52-A522-0312A3046758}"/>
              </a:ext>
            </a:extLst>
          </p:cNvPr>
          <p:cNvSpPr txBox="1"/>
          <p:nvPr/>
        </p:nvSpPr>
        <p:spPr>
          <a:xfrm>
            <a:off x="4781513" y="6338859"/>
            <a:ext cx="273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cs typeface="Times New Roman" panose="02020603050405020304" pitchFamily="18" charset="0"/>
              </a:rPr>
              <a:t>DensNet121</a:t>
            </a:r>
            <a:endParaRPr lang="en-US" sz="2000" b="1" dirty="0"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FFCC643-9D73-4AA6-98F6-00FA1A654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38" y="1067187"/>
            <a:ext cx="3199142" cy="2361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0779E2C-6123-4875-84ED-0568114A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37" y="3612712"/>
            <a:ext cx="3199141" cy="2486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6FC24E0-03DC-4E2F-933F-6C388F489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14" y="3612712"/>
            <a:ext cx="2874715" cy="2486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1AAB7CB-279E-4B11-A381-71366EFD9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7321" y="1067186"/>
            <a:ext cx="2980408" cy="23618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6B5A1B7-BAC1-4DE0-9234-AE8AC81BA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188" y="1067186"/>
            <a:ext cx="3067050" cy="23618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8A33C93-552D-4075-9A27-EAA71D7A4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188" y="3612712"/>
            <a:ext cx="3067050" cy="24860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16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-1870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 Map Visualization 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3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31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86B75-6F7C-4FF5-A7C9-D7E73ED42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38" y="3676509"/>
            <a:ext cx="3199143" cy="25768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D480D7-00D8-4263-9A59-DE69C4A89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938" y="1067189"/>
            <a:ext cx="3199142" cy="23618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CD61D76-A2C8-4A65-82A0-96FC47DCC532}"/>
              </a:ext>
            </a:extLst>
          </p:cNvPr>
          <p:cNvSpPr txBox="1"/>
          <p:nvPr/>
        </p:nvSpPr>
        <p:spPr>
          <a:xfrm>
            <a:off x="5020858" y="6321367"/>
            <a:ext cx="273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cs typeface="Times New Roman" panose="02020603050405020304" pitchFamily="18" charset="0"/>
              </a:rPr>
              <a:t>Architecture 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5E54DD1-2086-471E-87ED-970CE6CCA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014" y="1067188"/>
            <a:ext cx="2874715" cy="2361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C1F72B1-FCA2-4FF4-B780-025C3E8B3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133" y="3676509"/>
            <a:ext cx="3038475" cy="25768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93A31CE-D1EE-4B7A-98BF-02AF4EBBB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2663" y="1067187"/>
            <a:ext cx="3076575" cy="23618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EDC3E30-4911-47C0-BE5F-8C658DF22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188" y="3668234"/>
            <a:ext cx="3067050" cy="25850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17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-1870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Feature Map Visualization 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1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0851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7D098D6E-1E15-4418-B724-F532CF998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305936"/>
              </p:ext>
            </p:extLst>
          </p:nvPr>
        </p:nvGraphicFramePr>
        <p:xfrm>
          <a:off x="396813" y="1494253"/>
          <a:ext cx="3994424" cy="4459261"/>
        </p:xfrm>
        <a:graphic>
          <a:graphicData uri="http://schemas.openxmlformats.org/drawingml/2006/table">
            <a:tbl>
              <a:tblPr/>
              <a:tblGrid>
                <a:gridCol w="1997212">
                  <a:extLst>
                    <a:ext uri="{9D8B030D-6E8A-4147-A177-3AD203B41FA5}">
                      <a16:colId xmlns:a16="http://schemas.microsoft.com/office/drawing/2014/main" xmlns="" val="3283330764"/>
                    </a:ext>
                  </a:extLst>
                </a:gridCol>
                <a:gridCol w="1997212">
                  <a:extLst>
                    <a:ext uri="{9D8B030D-6E8A-4147-A177-3AD203B41FA5}">
                      <a16:colId xmlns:a16="http://schemas.microsoft.com/office/drawing/2014/main" xmlns="" val="1332460186"/>
                    </a:ext>
                  </a:extLst>
                </a:gridCol>
              </a:tblGrid>
              <a:tr h="369752"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 Descriptions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61256722"/>
                  </a:ext>
                </a:extLst>
              </a:tr>
              <a:tr h="3697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2735158"/>
                  </a:ext>
                </a:extLst>
              </a:tr>
              <a:tr h="670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Platelets 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Numerical (Continuous)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5690606"/>
                  </a:ext>
                </a:extLst>
              </a:tr>
              <a:tr h="670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WBC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Numerical (Continuous)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4523043"/>
                  </a:ext>
                </a:extLst>
              </a:tr>
              <a:tr h="670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Lymphocytes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Numerical (Continuous)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7939677"/>
                  </a:ext>
                </a:extLst>
              </a:tr>
              <a:tr h="670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Basophils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Numerical (Continuous)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8734775"/>
                  </a:ext>
                </a:extLst>
              </a:tr>
              <a:tr h="6700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Neutrophils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Numerical (Continuous)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7459690"/>
                  </a:ext>
                </a:extLst>
              </a:tr>
              <a:tr h="3697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Covid 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Binary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31750" marB="3175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472103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xmlns="" id="{81E358EB-AFB3-4812-8186-8727EE4E1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9200" y="20076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19008C08-BDAE-4777-993F-B129819A4120}"/>
              </a:ext>
            </a:extLst>
          </p:cNvPr>
          <p:cNvSpPr/>
          <p:nvPr/>
        </p:nvSpPr>
        <p:spPr>
          <a:xfrm>
            <a:off x="4492197" y="3358124"/>
            <a:ext cx="914400" cy="365760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4CA0475-1459-47D2-9CE9-FB5274D90E92}"/>
              </a:ext>
            </a:extLst>
          </p:cNvPr>
          <p:cNvSpPr txBox="1"/>
          <p:nvPr/>
        </p:nvSpPr>
        <p:spPr>
          <a:xfrm>
            <a:off x="717429" y="6140908"/>
            <a:ext cx="40506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cs typeface="Times New Roman" panose="02020603050405020304" pitchFamily="18" charset="0"/>
              </a:rPr>
              <a:t>Number of Data Samples = 201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xmlns="" id="{EA2E0200-6CE6-4113-B330-2F88A5D1CF7B}"/>
              </a:ext>
            </a:extLst>
          </p:cNvPr>
          <p:cNvSpPr/>
          <p:nvPr/>
        </p:nvSpPr>
        <p:spPr>
          <a:xfrm>
            <a:off x="5574042" y="1289607"/>
            <a:ext cx="478939" cy="5264935"/>
          </a:xfrm>
          <a:prstGeom prst="leftBrace">
            <a:avLst>
              <a:gd name="adj1" fmla="val 8333"/>
              <a:gd name="adj2" fmla="val 43152"/>
            </a:avLst>
          </a:prstGeom>
          <a:ln w="28575">
            <a:solidFill>
              <a:srgbClr val="97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9BD690-EA20-47D9-B9EA-1884E4FF02F6}"/>
              </a:ext>
            </a:extLst>
          </p:cNvPr>
          <p:cNvSpPr txBox="1"/>
          <p:nvPr/>
        </p:nvSpPr>
        <p:spPr>
          <a:xfrm>
            <a:off x="5989181" y="1121291"/>
            <a:ext cx="3801830" cy="756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Logistic Regression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K-Nearest Neighbor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Linear SVM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Non-Linear SVM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Gaussian Process Classifier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Decision Tree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Random Forest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MLP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5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200" dirty="0"/>
              <a:t>AdaBoost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22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22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2200" dirty="0"/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en-US" sz="22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5BEBB53F-4EBA-4F24-A659-D1A0BA69B282}"/>
              </a:ext>
            </a:extLst>
          </p:cNvPr>
          <p:cNvSpPr/>
          <p:nvPr/>
        </p:nvSpPr>
        <p:spPr>
          <a:xfrm>
            <a:off x="9687549" y="3402370"/>
            <a:ext cx="914400" cy="457200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xmlns="" id="{2AC2C87D-1E09-4B3B-9D69-CDA1641A4C21}"/>
              </a:ext>
            </a:extLst>
          </p:cNvPr>
          <p:cNvSpPr/>
          <p:nvPr/>
        </p:nvSpPr>
        <p:spPr>
          <a:xfrm>
            <a:off x="10627178" y="3266079"/>
            <a:ext cx="258030" cy="785355"/>
          </a:xfrm>
          <a:prstGeom prst="leftBrace">
            <a:avLst>
              <a:gd name="adj1" fmla="val 8333"/>
              <a:gd name="adj2" fmla="val 47689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F2F9D8D2-DB5F-4C06-8D7D-CCFEC644C693}"/>
              </a:ext>
            </a:extLst>
          </p:cNvPr>
          <p:cNvSpPr txBox="1"/>
          <p:nvPr/>
        </p:nvSpPr>
        <p:spPr>
          <a:xfrm>
            <a:off x="10712678" y="3358124"/>
            <a:ext cx="1591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anose="02020603050405020304" pitchFamily="18" charset="0"/>
              </a:rPr>
              <a:t>Positive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cs typeface="Times New Roman" panose="02020603050405020304" pitchFamily="18" charset="0"/>
              </a:rPr>
              <a:t>Negative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494902-EC21-4E16-9906-3F546826A7E5}"/>
              </a:ext>
            </a:extLst>
          </p:cNvPr>
          <p:cNvSpPr txBox="1"/>
          <p:nvPr/>
        </p:nvSpPr>
        <p:spPr>
          <a:xfrm>
            <a:off x="10568796" y="2384309"/>
            <a:ext cx="1570007" cy="715089"/>
          </a:xfrm>
          <a:prstGeom prst="roundRect">
            <a:avLst/>
          </a:prstGeom>
          <a:noFill/>
          <a:ln>
            <a:solidFill>
              <a:srgbClr val="97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COVID-19 </a:t>
            </a:r>
            <a:r>
              <a:rPr lang="en-US" smtClean="0"/>
              <a:t>Classification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18</a:t>
            </a:fld>
            <a:endParaRPr lang="en-US"/>
          </a:p>
        </p:txBody>
      </p:sp>
      <p:pic>
        <p:nvPicPr>
          <p:cNvPr id="1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17429" y="-18703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Task 3: COVID-19 Diagnosis by Cell Counts</a:t>
            </a:r>
            <a:endParaRPr lang="en-US" b="1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77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F220ED3A-24FC-4F24-9D56-F77FAE67C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705529"/>
              </p:ext>
            </p:extLst>
          </p:nvPr>
        </p:nvGraphicFramePr>
        <p:xfrm>
          <a:off x="5185302" y="207334"/>
          <a:ext cx="6691265" cy="644333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55895">
                  <a:extLst>
                    <a:ext uri="{9D8B030D-6E8A-4147-A177-3AD203B41FA5}">
                      <a16:colId xmlns:a16="http://schemas.microsoft.com/office/drawing/2014/main" xmlns="" val="548038531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259454864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3581123619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1002052815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3506661340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785128763"/>
                    </a:ext>
                  </a:extLst>
                </a:gridCol>
                <a:gridCol w="955895">
                  <a:extLst>
                    <a:ext uri="{9D8B030D-6E8A-4147-A177-3AD203B41FA5}">
                      <a16:colId xmlns:a16="http://schemas.microsoft.com/office/drawing/2014/main" xmlns="" val="3688324252"/>
                    </a:ext>
                  </a:extLst>
                </a:gridCol>
              </a:tblGrid>
              <a:tr h="753280">
                <a:tc>
                  <a:txBody>
                    <a:bodyPr/>
                    <a:lstStyle/>
                    <a:p>
                      <a:pPr algn="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/>
                      </a:r>
                      <a:br>
                        <a:rPr lang="en-US" sz="1300" b="1" u="none" strike="noStrike" dirty="0">
                          <a:effectLst/>
                        </a:rPr>
                      </a:br>
                      <a:r>
                        <a:rPr lang="en-US" sz="1300" b="1" u="none" strike="noStrike" dirty="0">
                          <a:effectLst/>
                        </a:rPr>
                        <a:t/>
                      </a:r>
                      <a:br>
                        <a:rPr lang="en-US" sz="1300" b="1" u="none" strike="noStrike" dirty="0">
                          <a:effectLst/>
                        </a:rPr>
                      </a:b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Covid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Accuracy score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Precision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Recall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F1-score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u="none" strike="noStrike" dirty="0">
                          <a:effectLst/>
                        </a:rPr>
                        <a:t>False negative (%)</a:t>
                      </a:r>
                      <a:endParaRPr lang="en-US" sz="15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3842253189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Logistic Regression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negative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0.87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0.84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0.86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7.89 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30859141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0.85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0.87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6976653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10-Nearest Neighbors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negative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solidFill>
                            <a:srgbClr val="970000"/>
                          </a:solidFill>
                          <a:effectLst/>
                        </a:rPr>
                        <a:t>5.26 </a:t>
                      </a:r>
                      <a:endParaRPr lang="en-US" sz="1300" b="1" dirty="0">
                        <a:solidFill>
                          <a:srgbClr val="970000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1552100756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0.90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0.90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0.90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74189057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Linear SVM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0.87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0.86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7.89 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402266696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0.86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0.87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756239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NonLinear SVM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0.84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0.83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0.83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0.83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7.89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439524282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0.85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0.85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0.85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8635751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Gaussian Process Classifier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solidFill>
                            <a:srgbClr val="970000"/>
                          </a:solidFill>
                          <a:effectLst/>
                        </a:rPr>
                        <a:t>5.26</a:t>
                      </a:r>
                      <a:endParaRPr lang="en-US" sz="1300" b="1" dirty="0">
                        <a:solidFill>
                          <a:srgbClr val="970000"/>
                        </a:solidFill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04046971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positive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0.90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0.90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0.90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55772589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Decision Tree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0.82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0.79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0.83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0.81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10.53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4238742784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positive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0.82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0.80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4410656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Random Forest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negative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0.76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0.74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0.768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0.76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13.16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264302217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positive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0.79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0.75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0.77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415837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MLP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0.87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0.86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7.89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409886314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0.85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0.87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566370"/>
                  </a:ext>
                </a:extLst>
              </a:tr>
              <a:tr h="316114">
                <a:tc rowSpan="2"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 err="1">
                          <a:effectLst/>
                        </a:rPr>
                        <a:t>AdaBoost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>
                          <a:effectLst/>
                        </a:rPr>
                        <a:t>negative</a:t>
                      </a:r>
                      <a:endParaRPr lang="en-US" sz="1300" b="1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0.84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0.89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0.84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10.53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extLst>
                  <a:ext uri="{0D108BD9-81ED-4DB2-BD59-A6C34878D82A}">
                    <a16:rowId xmlns:a16="http://schemas.microsoft.com/office/drawing/2014/main" xmlns="" val="2316562404"/>
                  </a:ext>
                </a:extLst>
              </a:tr>
              <a:tr h="316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u="none" strike="noStrike" dirty="0">
                          <a:effectLst/>
                        </a:rPr>
                        <a:t>positive</a:t>
                      </a:r>
                      <a:endParaRPr lang="en-US" sz="1300" b="1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0.89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>
                          <a:effectLst/>
                        </a:rPr>
                        <a:t>0.80</a:t>
                      </a:r>
                      <a:endParaRPr lang="en-US" sz="1300">
                        <a:effectLst/>
                      </a:endParaRPr>
                    </a:p>
                  </a:txBody>
                  <a:tcPr marL="37395" marR="37395" marT="18698" marB="18698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none" strike="noStrike" dirty="0">
                          <a:effectLst/>
                        </a:rPr>
                        <a:t>0.84</a:t>
                      </a:r>
                      <a:endParaRPr lang="en-US" sz="1300" dirty="0">
                        <a:effectLst/>
                      </a:endParaRPr>
                    </a:p>
                  </a:txBody>
                  <a:tcPr marL="37395" marR="37395" marT="18698" marB="18698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8187146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xmlns="" id="{DF458A01-6B79-4324-B551-4579C6CB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7488" y="1690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7B9399B-C652-4356-883E-8E70480BB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62" y="1515818"/>
            <a:ext cx="4050833" cy="2950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8E25C55-E94D-42CC-9DC9-A8B3916BA7A8}"/>
              </a:ext>
            </a:extLst>
          </p:cNvPr>
          <p:cNvSpPr txBox="1"/>
          <p:nvPr/>
        </p:nvSpPr>
        <p:spPr>
          <a:xfrm>
            <a:off x="743698" y="1208041"/>
            <a:ext cx="3798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cs typeface="Times New Roman" panose="02020603050405020304" pitchFamily="18" charset="0"/>
              </a:rPr>
              <a:t>Gaussian Process Classifier Confusion Matrix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17429" y="-18703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Evaluation </a:t>
            </a:r>
            <a:endParaRPr lang="en-US" b="1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60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3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Problem statement 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8998"/>
            <a:ext cx="10515600" cy="483796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Current gold standard in confirmation of covid-19 infection: (</a:t>
            </a:r>
            <a:r>
              <a:rPr lang="en-US" dirty="0" err="1" smtClean="0"/>
              <a:t>rRT</a:t>
            </a:r>
            <a:r>
              <a:rPr lang="en-US" dirty="0" smtClean="0"/>
              <a:t>-PCR)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Shortcoming :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L</a:t>
            </a:r>
            <a:r>
              <a:rPr lang="en-US" dirty="0" smtClean="0"/>
              <a:t>ong turnaround times (3-4 hours to generate results),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</a:t>
            </a:r>
            <a:r>
              <a:rPr lang="en-US" dirty="0" smtClean="0"/>
              <a:t>otential shortage of reagents,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</a:t>
            </a:r>
            <a:r>
              <a:rPr lang="en-US" dirty="0" smtClean="0"/>
              <a:t>alse-negative rates as large as 15-20%,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</a:t>
            </a:r>
            <a:r>
              <a:rPr lang="en-US" dirty="0" smtClean="0"/>
              <a:t>he need for certified laboratories, expensive equipment and trained personnel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dirty="0" smtClean="0"/>
              <a:t>Need for alternative, faster, less expensive and more accessible tests.</a:t>
            </a:r>
          </a:p>
        </p:txBody>
      </p:sp>
      <p:pic>
        <p:nvPicPr>
          <p:cNvPr id="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ight Arrow 4"/>
          <p:cNvSpPr/>
          <p:nvPr/>
        </p:nvSpPr>
        <p:spPr>
          <a:xfrm>
            <a:off x="838200" y="5755341"/>
            <a:ext cx="398929" cy="260257"/>
          </a:xfrm>
          <a:prstGeom prst="rightArrow">
            <a:avLst/>
          </a:prstGeom>
          <a:solidFill>
            <a:srgbClr val="970000"/>
          </a:solidFill>
          <a:ln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Conclusion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Automated blood cell count from smear image for COVID diagnosis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Blood cell detection with VGG-based SSD model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White Blood cell subtype classification with </a:t>
            </a:r>
            <a:r>
              <a:rPr lang="en-US" dirty="0" err="1" smtClean="0"/>
              <a:t>pretrained</a:t>
            </a:r>
            <a:r>
              <a:rPr lang="en-US" dirty="0" smtClean="0"/>
              <a:t> DenseNet121 and a customized </a:t>
            </a:r>
            <a:r>
              <a:rPr lang="en-US" dirty="0" smtClean="0"/>
              <a:t>architecture 2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COVID-19 diagnosis based on blood cell and subtypes count with Gaussian process and </a:t>
            </a:r>
            <a:r>
              <a:rPr lang="en-US" dirty="0" smtClean="0"/>
              <a:t>10-nearest </a:t>
            </a:r>
            <a:r>
              <a:rPr lang="en-US" dirty="0" smtClean="0"/>
              <a:t>neighbors classifiers 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20</a:t>
            </a:fld>
            <a:endParaRPr lang="en-US"/>
          </a:p>
        </p:txBody>
      </p:sp>
      <p:pic>
        <p:nvPicPr>
          <p:cNvPr id="5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86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691823"/>
            <a:ext cx="10515600" cy="2852737"/>
          </a:xfrm>
        </p:spPr>
        <p:txBody>
          <a:bodyPr/>
          <a:lstStyle/>
          <a:p>
            <a:pPr algn="ctr"/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Thanks for your attention !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3795835"/>
            <a:ext cx="10515600" cy="1500187"/>
          </a:xfrm>
        </p:spPr>
        <p:txBody>
          <a:bodyPr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Any Question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21</a:t>
            </a:fld>
            <a:endParaRPr lang="en-US"/>
          </a:p>
        </p:txBody>
      </p:sp>
      <p:pic>
        <p:nvPicPr>
          <p:cNvPr id="5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0" y="5641976"/>
            <a:ext cx="1714501" cy="7143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68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Our Solution 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diagnosis of blood-based diseases often involves identifying and characterizing patient blood samples.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810871" y="3334871"/>
            <a:ext cx="8731622" cy="1532334"/>
          </a:xfrm>
          <a:prstGeom prst="roundRect">
            <a:avLst/>
          </a:prstGeom>
          <a:ln w="28575">
            <a:solidFill>
              <a:srgbClr val="970000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/>
              <a:t>Developing an automated methods to detect, classify  and count blood cell subtypes for medical applications.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822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9983B18A-FECA-4E9F-9748-6E7308B7A5F6}"/>
              </a:ext>
            </a:extLst>
          </p:cNvPr>
          <p:cNvGrpSpPr/>
          <p:nvPr/>
        </p:nvGrpSpPr>
        <p:grpSpPr>
          <a:xfrm>
            <a:off x="373458" y="4272898"/>
            <a:ext cx="3573416" cy="2209775"/>
            <a:chOff x="2490483" y="1612628"/>
            <a:chExt cx="4058493" cy="333206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07EF1653-33E6-4B7E-AA0F-696305625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90483" y="1616386"/>
              <a:ext cx="3310271" cy="2786114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0E25DDB-1AF6-4FE1-B8A8-3A2EF8A4A274}"/>
                </a:ext>
              </a:extLst>
            </p:cNvPr>
            <p:cNvSpPr/>
            <p:nvPr/>
          </p:nvSpPr>
          <p:spPr>
            <a:xfrm>
              <a:off x="3327311" y="1612628"/>
              <a:ext cx="3221665" cy="561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BE1B252C-60F0-42BA-B646-B9013B07240F}"/>
                </a:ext>
              </a:extLst>
            </p:cNvPr>
            <p:cNvSpPr/>
            <p:nvPr/>
          </p:nvSpPr>
          <p:spPr>
            <a:xfrm>
              <a:off x="5555662" y="4144293"/>
              <a:ext cx="885795" cy="561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A0DCC021-85FB-4F6C-A9F5-12468B1AB321}"/>
                </a:ext>
              </a:extLst>
            </p:cNvPr>
            <p:cNvSpPr/>
            <p:nvPr/>
          </p:nvSpPr>
          <p:spPr>
            <a:xfrm>
              <a:off x="2693976" y="4383615"/>
              <a:ext cx="885795" cy="561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xmlns="" id="{3118F236-89C6-4BA2-BB01-75E2EB2368A3}"/>
              </a:ext>
            </a:extLst>
          </p:cNvPr>
          <p:cNvSpPr/>
          <p:nvPr/>
        </p:nvSpPr>
        <p:spPr>
          <a:xfrm>
            <a:off x="198074" y="320650"/>
            <a:ext cx="6505888" cy="3103723"/>
          </a:xfrm>
          <a:prstGeom prst="roundRect">
            <a:avLst/>
          </a:prstGeom>
          <a:noFill/>
          <a:ln w="38100">
            <a:solidFill>
              <a:srgbClr val="97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xmlns="" id="{57625013-921D-4486-83C8-501C356AC1E8}"/>
              </a:ext>
            </a:extLst>
          </p:cNvPr>
          <p:cNvSpPr/>
          <p:nvPr/>
        </p:nvSpPr>
        <p:spPr>
          <a:xfrm>
            <a:off x="216175" y="3790609"/>
            <a:ext cx="6487787" cy="2594239"/>
          </a:xfrm>
          <a:prstGeom prst="roundRect">
            <a:avLst/>
          </a:prstGeom>
          <a:noFill/>
          <a:ln w="38100">
            <a:solidFill>
              <a:srgbClr val="97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xmlns="" id="{D1E2BCA0-D5BA-4F47-84CE-8C3FD37563AC}"/>
              </a:ext>
            </a:extLst>
          </p:cNvPr>
          <p:cNvSpPr/>
          <p:nvPr/>
        </p:nvSpPr>
        <p:spPr>
          <a:xfrm>
            <a:off x="8023084" y="1964088"/>
            <a:ext cx="4066631" cy="3112132"/>
          </a:xfrm>
          <a:prstGeom prst="roundRect">
            <a:avLst/>
          </a:prstGeom>
          <a:noFill/>
          <a:ln w="38100">
            <a:solidFill>
              <a:srgbClr val="97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xmlns="" id="{88E8DCB0-D65E-48A3-BF75-BFCF7AA7E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17" y="773077"/>
            <a:ext cx="1487638" cy="118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A7D16C5-5382-4409-80AC-882EB956F878}"/>
              </a:ext>
            </a:extLst>
          </p:cNvPr>
          <p:cNvSpPr txBox="1"/>
          <p:nvPr/>
        </p:nvSpPr>
        <p:spPr>
          <a:xfrm>
            <a:off x="281591" y="1945461"/>
            <a:ext cx="1657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Smear </a:t>
            </a:r>
            <a:r>
              <a:rPr lang="en-US" sz="1600" smtClean="0"/>
              <a:t>Image</a:t>
            </a:r>
            <a:endParaRPr lang="en-US" sz="16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5C093956-3AF7-48AA-B038-DBB745C08C8A}"/>
              </a:ext>
            </a:extLst>
          </p:cNvPr>
          <p:cNvSpPr/>
          <p:nvPr/>
        </p:nvSpPr>
        <p:spPr>
          <a:xfrm>
            <a:off x="2044749" y="1261134"/>
            <a:ext cx="663468" cy="288542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F7FEAA-CBFE-40D1-8BFB-30D67E15D015}"/>
              </a:ext>
            </a:extLst>
          </p:cNvPr>
          <p:cNvSpPr txBox="1"/>
          <p:nvPr/>
        </p:nvSpPr>
        <p:spPr>
          <a:xfrm>
            <a:off x="1870672" y="558883"/>
            <a:ext cx="103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WBC Detection</a:t>
            </a:r>
          </a:p>
        </p:txBody>
      </p:sp>
      <p:pic>
        <p:nvPicPr>
          <p:cNvPr id="17" name="Picture 16" descr="Chart, bubble chart&#10;&#10;Description automatically generated">
            <a:extLst>
              <a:ext uri="{FF2B5EF4-FFF2-40B4-BE49-F238E27FC236}">
                <a16:creationId xmlns:a16="http://schemas.microsoft.com/office/drawing/2014/main" xmlns="" id="{B21754F0-183F-426E-AE7F-BB85B57F7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93" y="696879"/>
            <a:ext cx="1537700" cy="1188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7DE4CEB-E95B-47C9-BE3B-F8EC777FDC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448"/>
          <a:stretch/>
        </p:blipFill>
        <p:spPr>
          <a:xfrm>
            <a:off x="2561477" y="2573963"/>
            <a:ext cx="64008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0FBC9728-6EFC-4629-96C6-8BB3DB14B92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943" b="36566"/>
          <a:stretch/>
        </p:blipFill>
        <p:spPr>
          <a:xfrm>
            <a:off x="3334313" y="2573963"/>
            <a:ext cx="640080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CCEF9BE3-8E6B-4F7A-920F-815309FD576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9571" b="2010"/>
          <a:stretch/>
        </p:blipFill>
        <p:spPr>
          <a:xfrm>
            <a:off x="4108552" y="2572246"/>
            <a:ext cx="640080" cy="6400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686003C-7E0C-4CE8-8909-62576028EE36}"/>
              </a:ext>
            </a:extLst>
          </p:cNvPr>
          <p:cNvSpPr txBox="1"/>
          <p:nvPr/>
        </p:nvSpPr>
        <p:spPr>
          <a:xfrm>
            <a:off x="834656" y="2594323"/>
            <a:ext cx="1755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WBC Sub-images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xmlns="" id="{A043A4B6-3994-4677-A292-1BDFC550B2C3}"/>
              </a:ext>
            </a:extLst>
          </p:cNvPr>
          <p:cNvCxnSpPr>
            <a:cxnSpLocks/>
          </p:cNvCxnSpPr>
          <p:nvPr/>
        </p:nvCxnSpPr>
        <p:spPr>
          <a:xfrm rot="5400000">
            <a:off x="3581347" y="3315248"/>
            <a:ext cx="894185" cy="800307"/>
          </a:xfrm>
          <a:prstGeom prst="bentConnector3">
            <a:avLst>
              <a:gd name="adj1" fmla="val 40888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xmlns="" id="{B929A56D-77F7-4922-8514-D055CA3CDFE1}"/>
              </a:ext>
            </a:extLst>
          </p:cNvPr>
          <p:cNvCxnSpPr>
            <a:cxnSpLocks/>
          </p:cNvCxnSpPr>
          <p:nvPr/>
        </p:nvCxnSpPr>
        <p:spPr>
          <a:xfrm rot="5400000">
            <a:off x="3198189" y="3710867"/>
            <a:ext cx="860194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xmlns="" id="{FDF06298-422B-4985-8EE8-69FA625C00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13618" y="3337924"/>
            <a:ext cx="882568" cy="746771"/>
          </a:xfrm>
          <a:prstGeom prst="bentConnector3">
            <a:avLst>
              <a:gd name="adj1" fmla="val 41794"/>
            </a:avLst>
          </a:prstGeom>
          <a:ln w="28575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A8BA7F3-055B-4064-953A-EE889F7718C4}"/>
              </a:ext>
            </a:extLst>
          </p:cNvPr>
          <p:cNvSpPr txBox="1"/>
          <p:nvPr/>
        </p:nvSpPr>
        <p:spPr>
          <a:xfrm>
            <a:off x="4291432" y="435745"/>
            <a:ext cx="1374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RBC and Platelets Detection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4429B75F-5CC3-4581-B564-3FC36882BDB8}"/>
              </a:ext>
            </a:extLst>
          </p:cNvPr>
          <p:cNvSpPr/>
          <p:nvPr/>
        </p:nvSpPr>
        <p:spPr>
          <a:xfrm>
            <a:off x="3160477" y="4117903"/>
            <a:ext cx="91440" cy="21664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7D7FBCE6-5B55-44B9-85C6-2EECE628B221}"/>
              </a:ext>
            </a:extLst>
          </p:cNvPr>
          <p:cNvSpPr/>
          <p:nvPr/>
        </p:nvSpPr>
        <p:spPr>
          <a:xfrm>
            <a:off x="3297422" y="4593061"/>
            <a:ext cx="91440" cy="14057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73FC9CEE-7514-4F0F-821C-762CA2A9569A}"/>
              </a:ext>
            </a:extLst>
          </p:cNvPr>
          <p:cNvSpPr/>
          <p:nvPr/>
        </p:nvSpPr>
        <p:spPr>
          <a:xfrm>
            <a:off x="3451693" y="4744698"/>
            <a:ext cx="92125" cy="994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1126D0F2-C265-4A5E-A674-59F173294998}"/>
              </a:ext>
            </a:extLst>
          </p:cNvPr>
          <p:cNvSpPr/>
          <p:nvPr/>
        </p:nvSpPr>
        <p:spPr>
          <a:xfrm>
            <a:off x="4282833" y="4630444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2AA3CBBA-CDF3-4E2A-8214-D71D0C9B7DBA}"/>
              </a:ext>
            </a:extLst>
          </p:cNvPr>
          <p:cNvSpPr/>
          <p:nvPr/>
        </p:nvSpPr>
        <p:spPr>
          <a:xfrm>
            <a:off x="4291432" y="4957477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2309DCE2-4661-412F-A6E7-6DEE5AF21EF5}"/>
              </a:ext>
            </a:extLst>
          </p:cNvPr>
          <p:cNvSpPr/>
          <p:nvPr/>
        </p:nvSpPr>
        <p:spPr>
          <a:xfrm>
            <a:off x="4291432" y="5322486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5B6BB6DF-3650-4A28-ABB0-2A0DAA49AE68}"/>
              </a:ext>
            </a:extLst>
          </p:cNvPr>
          <p:cNvSpPr/>
          <p:nvPr/>
        </p:nvSpPr>
        <p:spPr>
          <a:xfrm>
            <a:off x="4299685" y="5687495"/>
            <a:ext cx="274320" cy="274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EEC3FBCC-C607-4C0C-A65C-E1D80D2A3377}"/>
              </a:ext>
            </a:extLst>
          </p:cNvPr>
          <p:cNvCxnSpPr>
            <a:cxnSpLocks/>
            <a:stCxn id="75" idx="3"/>
            <a:endCxn id="76" idx="2"/>
          </p:cNvCxnSpPr>
          <p:nvPr/>
        </p:nvCxnSpPr>
        <p:spPr>
          <a:xfrm flipV="1">
            <a:off x="3543818" y="4767604"/>
            <a:ext cx="739015" cy="474286"/>
          </a:xfrm>
          <a:prstGeom prst="straightConnector1">
            <a:avLst/>
          </a:prstGeom>
          <a:ln w="28575">
            <a:solidFill>
              <a:srgbClr val="97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xmlns="" id="{A251E717-67E1-46D3-85DF-17644BBC56E5}"/>
              </a:ext>
            </a:extLst>
          </p:cNvPr>
          <p:cNvCxnSpPr>
            <a:cxnSpLocks/>
            <a:stCxn id="75" idx="3"/>
            <a:endCxn id="77" idx="2"/>
          </p:cNvCxnSpPr>
          <p:nvPr/>
        </p:nvCxnSpPr>
        <p:spPr>
          <a:xfrm flipV="1">
            <a:off x="3543818" y="5094637"/>
            <a:ext cx="747614" cy="147253"/>
          </a:xfrm>
          <a:prstGeom prst="straightConnector1">
            <a:avLst/>
          </a:prstGeom>
          <a:ln w="28575">
            <a:solidFill>
              <a:srgbClr val="97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xmlns="" id="{0B5C5E0E-64F6-48C4-85A6-BF03CDD8172E}"/>
              </a:ext>
            </a:extLst>
          </p:cNvPr>
          <p:cNvCxnSpPr>
            <a:cxnSpLocks/>
            <a:stCxn id="75" idx="3"/>
            <a:endCxn id="78" idx="2"/>
          </p:cNvCxnSpPr>
          <p:nvPr/>
        </p:nvCxnSpPr>
        <p:spPr>
          <a:xfrm>
            <a:off x="3543818" y="5241890"/>
            <a:ext cx="747614" cy="217756"/>
          </a:xfrm>
          <a:prstGeom prst="straightConnector1">
            <a:avLst/>
          </a:prstGeom>
          <a:ln w="28575">
            <a:solidFill>
              <a:srgbClr val="97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xmlns="" id="{44AF4DE9-0D72-45B7-B706-03D38708E43A}"/>
              </a:ext>
            </a:extLst>
          </p:cNvPr>
          <p:cNvCxnSpPr>
            <a:cxnSpLocks/>
            <a:stCxn id="75" idx="3"/>
            <a:endCxn id="79" idx="2"/>
          </p:cNvCxnSpPr>
          <p:nvPr/>
        </p:nvCxnSpPr>
        <p:spPr>
          <a:xfrm>
            <a:off x="3543818" y="5241890"/>
            <a:ext cx="755867" cy="582765"/>
          </a:xfrm>
          <a:prstGeom prst="straightConnector1">
            <a:avLst/>
          </a:prstGeom>
          <a:ln w="28575">
            <a:solidFill>
              <a:srgbClr val="97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id="{817BF867-A8D3-4B3F-935D-BEECBAD25682}"/>
                  </a:ext>
                </a:extLst>
              </p:cNvPr>
              <p:cNvSpPr txBox="1"/>
              <p:nvPr/>
            </p:nvSpPr>
            <p:spPr>
              <a:xfrm>
                <a:off x="4458533" y="4547919"/>
                <a:ext cx="1692358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cs typeface="Times New Roman" panose="02020603050405020304" pitchFamily="18" charset="0"/>
                                </a:rPr>
                                <m:t>Neutrophil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cs typeface="Times New Roman" panose="02020603050405020304" pitchFamily="18" charset="0"/>
                                </a:rPr>
                                <m:t>Monocyte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>
                                        <a:cs typeface="Times New Roman" panose="02020603050405020304" pitchFamily="18" charset="0"/>
                                      </a:rPr>
                                      <m:t>Lymphocyte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dirty="0"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dirty="0">
                                        <a:cs typeface="Times New Roman" panose="02020603050405020304" pitchFamily="18" charset="0"/>
                                      </a:rPr>
                                      <m:t>Eosinophi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b="0" i="0" dirty="0" smtClean="0">
                                        <a:cs typeface="Times New Roman" panose="02020603050405020304" pitchFamily="18" charset="0"/>
                                      </a:rPr>
                                      <m:t>l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17BF867-A8D3-4B3F-935D-BEECBAD25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33" y="4547919"/>
                <a:ext cx="1692358" cy="134088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5A478412-A576-49D0-8C5F-BB0D931FB052}"/>
              </a:ext>
            </a:extLst>
          </p:cNvPr>
          <p:cNvSpPr txBox="1"/>
          <p:nvPr/>
        </p:nvSpPr>
        <p:spPr>
          <a:xfrm>
            <a:off x="4299686" y="3984566"/>
            <a:ext cx="2024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Times New Roman" panose="02020603050405020304" pitchFamily="18" charset="0"/>
              </a:rPr>
              <a:t>Classification of WBC Cell Type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EFFD8C87-674F-4D1E-91A6-171C5AB4F5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4304" y="881667"/>
            <a:ext cx="1030959" cy="914400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xmlns="" id="{367E0E5C-792E-4460-90E6-4F67096DA865}"/>
              </a:ext>
            </a:extLst>
          </p:cNvPr>
          <p:cNvSpPr/>
          <p:nvPr/>
        </p:nvSpPr>
        <p:spPr>
          <a:xfrm>
            <a:off x="6182898" y="2570451"/>
            <a:ext cx="2262578" cy="2244489"/>
          </a:xfrm>
          <a:prstGeom prst="roundRect">
            <a:avLst/>
          </a:prstGeom>
          <a:solidFill>
            <a:srgbClr val="FFC000"/>
          </a:solidFill>
          <a:ln w="57150"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RBC Cell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Platelets Cell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WBC Cell Count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tx1"/>
                </a:solidFill>
              </a:rPr>
              <a:t>WBC Cell Type Count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xmlns="" id="{C51EF6FF-8280-4713-AD1B-813896FF3882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0EEEF"/>
              </a:clrFrom>
              <a:clrTo>
                <a:srgbClr val="F0EE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20082" y="2059275"/>
            <a:ext cx="2585000" cy="2910887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A9131C47-5796-4B99-956A-C2E2F836D85A}"/>
              </a:ext>
            </a:extLst>
          </p:cNvPr>
          <p:cNvSpPr/>
          <p:nvPr/>
        </p:nvSpPr>
        <p:spPr>
          <a:xfrm>
            <a:off x="9251037" y="2974965"/>
            <a:ext cx="1075316" cy="1171877"/>
          </a:xfrm>
          <a:prstGeom prst="rect">
            <a:avLst/>
          </a:prstGeom>
          <a:solidFill>
            <a:srgbClr val="FFB00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Machine Learning Classifiers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id="{35379F9F-5E90-4C92-8ACA-5125E788A54F}"/>
                  </a:ext>
                </a:extLst>
              </p:cNvPr>
              <p:cNvSpPr txBox="1"/>
              <p:nvPr/>
            </p:nvSpPr>
            <p:spPr>
              <a:xfrm>
                <a:off x="10742674" y="3858954"/>
                <a:ext cx="1012624" cy="641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COVID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Non</m:t>
                              </m:r>
                              <m: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charset="0"/>
                                </a:rPr>
                                <m:t>Covid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379F9F-5E90-4C92-8ACA-5125E788A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2674" y="3858954"/>
                <a:ext cx="1012624" cy="641586"/>
              </a:xfrm>
              <a:prstGeom prst="rect">
                <a:avLst/>
              </a:prstGeom>
              <a:blipFill rotWithShape="0">
                <a:blip r:embed="rId13"/>
                <a:stretch>
                  <a:fillRect r="-27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82A74FBB-AE51-4F98-B3C8-8ED4D59BC8D6}"/>
              </a:ext>
            </a:extLst>
          </p:cNvPr>
          <p:cNvSpPr txBox="1"/>
          <p:nvPr/>
        </p:nvSpPr>
        <p:spPr>
          <a:xfrm>
            <a:off x="498906" y="89517"/>
            <a:ext cx="1200150" cy="493752"/>
          </a:xfrm>
          <a:prstGeom prst="roundRect">
            <a:avLst/>
          </a:prstGeom>
          <a:solidFill>
            <a:srgbClr val="97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cs typeface="Times New Roman" panose="02020603050405020304" pitchFamily="18" charset="0"/>
              </a:rPr>
              <a:t>Task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6560C926-F488-4A72-AA69-CA8A6E633B5B}"/>
              </a:ext>
            </a:extLst>
          </p:cNvPr>
          <p:cNvSpPr txBox="1"/>
          <p:nvPr/>
        </p:nvSpPr>
        <p:spPr>
          <a:xfrm>
            <a:off x="1745857" y="6384848"/>
            <a:ext cx="373904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Data set 1</a:t>
            </a:r>
            <a:r>
              <a:rPr lang="en-US" sz="2200" b="1" dirty="0">
                <a:cs typeface="Times New Roman" panose="02020603050405020304" pitchFamily="18" charset="0"/>
              </a:rPr>
              <a:t>: </a:t>
            </a:r>
            <a:r>
              <a:rPr lang="en-US" dirty="0">
                <a:cs typeface="Times New Roman" panose="02020603050405020304" pitchFamily="18" charset="0"/>
              </a:rPr>
              <a:t>Blood Smear Images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15D16B09-AC3E-4F67-B1F9-A6769AC212CD}"/>
              </a:ext>
            </a:extLst>
          </p:cNvPr>
          <p:cNvSpPr txBox="1"/>
          <p:nvPr/>
        </p:nvSpPr>
        <p:spPr>
          <a:xfrm>
            <a:off x="8350673" y="5445364"/>
            <a:ext cx="3739042" cy="97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rgbClr val="C00000"/>
                </a:solidFill>
                <a:cs typeface="Times New Roman" panose="02020603050405020304" pitchFamily="18" charset="0"/>
              </a:rPr>
              <a:t>Data set 2</a:t>
            </a:r>
            <a:r>
              <a:rPr lang="en-US" sz="2200" b="1" dirty="0">
                <a:cs typeface="Times New Roman" panose="02020603050405020304" pitchFamily="18" charset="0"/>
              </a:rPr>
              <a:t>: </a:t>
            </a:r>
            <a:r>
              <a:rPr lang="en-US" dirty="0">
                <a:cs typeface="Times New Roman" panose="02020603050405020304" pitchFamily="18" charset="0"/>
              </a:rPr>
              <a:t>COVID-19 Diagnosis Based on Blood Cell Counts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2897B70A-FA4E-40A4-89BA-14EBDCB6E851}"/>
              </a:ext>
            </a:extLst>
          </p:cNvPr>
          <p:cNvSpPr txBox="1"/>
          <p:nvPr/>
        </p:nvSpPr>
        <p:spPr>
          <a:xfrm>
            <a:off x="5464427" y="-2185476"/>
            <a:ext cx="32700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cs typeface="Times New Roman" panose="02020603050405020304" pitchFamily="18" charset="0"/>
              </a:rPr>
              <a:t>Project Pipeline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4</a:t>
            </a:fld>
            <a:endParaRPr lang="en-US"/>
          </a:p>
        </p:txBody>
      </p:sp>
      <p:pic>
        <p:nvPicPr>
          <p:cNvPr id="54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Arrow: Right 6">
            <a:extLst>
              <a:ext uri="{FF2B5EF4-FFF2-40B4-BE49-F238E27FC236}">
                <a16:creationId xmlns:a16="http://schemas.microsoft.com/office/drawing/2014/main" xmlns="" id="{5C093956-3AF7-48AA-B038-DBB745C08C8A}"/>
              </a:ext>
            </a:extLst>
          </p:cNvPr>
          <p:cNvSpPr/>
          <p:nvPr/>
        </p:nvSpPr>
        <p:spPr>
          <a:xfrm>
            <a:off x="4647168" y="1273026"/>
            <a:ext cx="663468" cy="288542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33566" y="582891"/>
            <a:ext cx="165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Pipeline</a:t>
            </a:r>
            <a:endParaRPr lang="en-US" sz="3600" b="1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82A74FBB-AE51-4F98-B3C8-8ED4D59BC8D6}"/>
              </a:ext>
            </a:extLst>
          </p:cNvPr>
          <p:cNvSpPr txBox="1"/>
          <p:nvPr/>
        </p:nvSpPr>
        <p:spPr>
          <a:xfrm>
            <a:off x="421730" y="3583256"/>
            <a:ext cx="1200150" cy="493752"/>
          </a:xfrm>
          <a:prstGeom prst="roundRect">
            <a:avLst/>
          </a:prstGeom>
          <a:solidFill>
            <a:srgbClr val="97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cs typeface="Times New Roman" panose="02020603050405020304" pitchFamily="18" charset="0"/>
              </a:rPr>
              <a:t>Task </a:t>
            </a:r>
            <a:r>
              <a:rPr lang="en-US" sz="23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endParaRPr lang="en-US" sz="23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99" name="Arrow: Right 6">
            <a:extLst>
              <a:ext uri="{FF2B5EF4-FFF2-40B4-BE49-F238E27FC236}">
                <a16:creationId xmlns:a16="http://schemas.microsoft.com/office/drawing/2014/main" xmlns="" id="{5C093956-3AF7-48AA-B038-DBB745C08C8A}"/>
              </a:ext>
            </a:extLst>
          </p:cNvPr>
          <p:cNvSpPr>
            <a:spLocks noChangeAspect="1"/>
          </p:cNvSpPr>
          <p:nvPr/>
        </p:nvSpPr>
        <p:spPr>
          <a:xfrm rot="5400000">
            <a:off x="3330155" y="2123866"/>
            <a:ext cx="548640" cy="238603"/>
          </a:xfrm>
          <a:prstGeom prst="rightArrow">
            <a:avLst>
              <a:gd name="adj1" fmla="val 50000"/>
              <a:gd name="adj2" fmla="val 56193"/>
            </a:avLst>
          </a:prstGeom>
          <a:solidFill>
            <a:srgbClr val="970000"/>
          </a:solidFill>
          <a:ln>
            <a:solidFill>
              <a:srgbClr val="97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82A74FBB-AE51-4F98-B3C8-8ED4D59BC8D6}"/>
              </a:ext>
            </a:extLst>
          </p:cNvPr>
          <p:cNvSpPr txBox="1"/>
          <p:nvPr/>
        </p:nvSpPr>
        <p:spPr>
          <a:xfrm>
            <a:off x="8250193" y="1720166"/>
            <a:ext cx="1200150" cy="493752"/>
          </a:xfrm>
          <a:prstGeom prst="roundRect">
            <a:avLst/>
          </a:prstGeom>
          <a:solidFill>
            <a:srgbClr val="97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cs typeface="Times New Roman" panose="02020603050405020304" pitchFamily="18" charset="0"/>
              </a:rPr>
              <a:t>Task 3</a:t>
            </a:r>
          </a:p>
        </p:txBody>
      </p:sp>
    </p:spTree>
    <p:extLst>
      <p:ext uri="{BB962C8B-B14F-4D97-AF65-F5344CB8AC3E}">
        <p14:creationId xmlns:p14="http://schemas.microsoft.com/office/powerpoint/2010/main" val="6453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" y="-2542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Task 1: Blood Cell </a:t>
            </a:r>
            <a:r>
              <a:rPr lang="en-US" b="1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5</a:t>
            </a:fld>
            <a:endParaRPr lang="en-US"/>
          </a:p>
        </p:txBody>
      </p:sp>
      <p:pic>
        <p:nvPicPr>
          <p:cNvPr id="5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xmlns="" id="{899F17AB-8D7D-41AD-9008-75E098034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8" y="3013903"/>
            <a:ext cx="2025109" cy="16181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1340" y="4767032"/>
            <a:ext cx="14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Smear Image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12C0982-961F-4EFB-8A19-15DD33DFA39B}"/>
              </a:ext>
            </a:extLst>
          </p:cNvPr>
          <p:cNvSpPr txBox="1"/>
          <p:nvPr/>
        </p:nvSpPr>
        <p:spPr>
          <a:xfrm>
            <a:off x="2280781" y="3516757"/>
            <a:ext cx="10202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/>
              <a:t>Cell </a:t>
            </a:r>
            <a:r>
              <a:rPr lang="en-US" sz="1500" dirty="0"/>
              <a:t>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365E24-9C46-4FCA-A90D-F566CDD76D93}"/>
              </a:ext>
            </a:extLst>
          </p:cNvPr>
          <p:cNvSpPr txBox="1"/>
          <p:nvPr/>
        </p:nvSpPr>
        <p:spPr>
          <a:xfrm>
            <a:off x="3311037" y="2039107"/>
            <a:ext cx="18325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200" dirty="0"/>
              <a:t>Supervised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18E389E-6482-4ACF-A51F-EBD0ABF3EAC1}"/>
              </a:ext>
            </a:extLst>
          </p:cNvPr>
          <p:cNvSpPr txBox="1"/>
          <p:nvPr/>
        </p:nvSpPr>
        <p:spPr>
          <a:xfrm>
            <a:off x="3177359" y="5092377"/>
            <a:ext cx="2109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Unsupervised</a:t>
            </a:r>
          </a:p>
          <a:p>
            <a:pPr algn="ctr"/>
            <a:r>
              <a:rPr lang="en-US" sz="1500" dirty="0"/>
              <a:t>(OpenCV Segmentation</a:t>
            </a:r>
            <a:r>
              <a:rPr lang="en-US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FD444BE-2EF2-4A1C-BC2D-A386F090C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769" y="4939111"/>
            <a:ext cx="1343004" cy="1106647"/>
          </a:xfrm>
          <a:prstGeom prst="rect">
            <a:avLst/>
          </a:prstGeom>
        </p:spPr>
      </p:pic>
      <p:sp>
        <p:nvSpPr>
          <p:cNvPr id="15" name="Arrow: Right 22">
            <a:extLst>
              <a:ext uri="{FF2B5EF4-FFF2-40B4-BE49-F238E27FC236}">
                <a16:creationId xmlns:a16="http://schemas.microsoft.com/office/drawing/2014/main" xmlns="" id="{9F1AE54F-451F-4094-9C49-C7815389DCBD}"/>
              </a:ext>
            </a:extLst>
          </p:cNvPr>
          <p:cNvSpPr/>
          <p:nvPr/>
        </p:nvSpPr>
        <p:spPr>
          <a:xfrm>
            <a:off x="5287274" y="5346162"/>
            <a:ext cx="548640" cy="274320"/>
          </a:xfrm>
          <a:prstGeom prst="rightArrow">
            <a:avLst>
              <a:gd name="adj1" fmla="val 50000"/>
              <a:gd name="adj2" fmla="val 5619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4CA4DC1-0BA1-4303-803F-EBDF0B9DF2C6}"/>
              </a:ext>
            </a:extLst>
          </p:cNvPr>
          <p:cNvSpPr txBox="1"/>
          <p:nvPr/>
        </p:nvSpPr>
        <p:spPr>
          <a:xfrm>
            <a:off x="6036545" y="4568474"/>
            <a:ext cx="104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HSV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EDB29A6-5CF7-4509-B183-8BCCD47D73E4}"/>
              </a:ext>
            </a:extLst>
          </p:cNvPr>
          <p:cNvSpPr txBox="1"/>
          <p:nvPr/>
        </p:nvSpPr>
        <p:spPr>
          <a:xfrm>
            <a:off x="8147299" y="4574546"/>
            <a:ext cx="126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Binarize Image</a:t>
            </a:r>
          </a:p>
        </p:txBody>
      </p:sp>
      <p:sp>
        <p:nvSpPr>
          <p:cNvPr id="18" name="Arrow: Right 25">
            <a:extLst>
              <a:ext uri="{FF2B5EF4-FFF2-40B4-BE49-F238E27FC236}">
                <a16:creationId xmlns:a16="http://schemas.microsoft.com/office/drawing/2014/main" xmlns="" id="{D8BA1964-3B91-4E11-B946-C7898793D978}"/>
              </a:ext>
            </a:extLst>
          </p:cNvPr>
          <p:cNvSpPr/>
          <p:nvPr/>
        </p:nvSpPr>
        <p:spPr>
          <a:xfrm>
            <a:off x="7373841" y="5327944"/>
            <a:ext cx="548640" cy="274320"/>
          </a:xfrm>
          <a:prstGeom prst="rightArrow">
            <a:avLst>
              <a:gd name="adj1" fmla="val 50000"/>
              <a:gd name="adj2" fmla="val 5619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9B9EFE0E-D80A-4CC6-B7FA-1569DB594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101" y="4961791"/>
            <a:ext cx="1289831" cy="1104900"/>
          </a:xfrm>
          <a:prstGeom prst="rect">
            <a:avLst/>
          </a:prstGeom>
        </p:spPr>
      </p:pic>
      <p:pic>
        <p:nvPicPr>
          <p:cNvPr id="20" name="Picture 19" descr="Chart, bubble chart&#10;&#10;Description automatically generated">
            <a:extLst>
              <a:ext uri="{FF2B5EF4-FFF2-40B4-BE49-F238E27FC236}">
                <a16:creationId xmlns:a16="http://schemas.microsoft.com/office/drawing/2014/main" xmlns="" id="{37D4752A-4540-4955-BA6C-8C77BA555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70" y="4923150"/>
            <a:ext cx="1491042" cy="11526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9D355AF-8BAC-4C8E-8A57-C0712059B71C}"/>
              </a:ext>
            </a:extLst>
          </p:cNvPr>
          <p:cNvSpPr txBox="1"/>
          <p:nvPr/>
        </p:nvSpPr>
        <p:spPr>
          <a:xfrm>
            <a:off x="9905119" y="4200447"/>
            <a:ext cx="1951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Minimum enclosing location boxes for detected objects 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23C15B-F5A2-43C2-A9E4-BB9235929E04}"/>
              </a:ext>
            </a:extLst>
          </p:cNvPr>
          <p:cNvSpPr txBox="1"/>
          <p:nvPr/>
        </p:nvSpPr>
        <p:spPr>
          <a:xfrm>
            <a:off x="219788" y="6368197"/>
            <a:ext cx="11796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 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-apple-system"/>
              </a:rPr>
              <a:t>Zhao, J., Zhang, M., Zhou, Z. </a:t>
            </a:r>
            <a:r>
              <a:rPr lang="en-US" sz="1100" b="0" i="1" dirty="0">
                <a:solidFill>
                  <a:srgbClr val="333333"/>
                </a:solidFill>
                <a:effectLst/>
                <a:latin typeface="-apple-system"/>
              </a:rPr>
              <a:t>et al.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-apple-system"/>
              </a:rPr>
              <a:t> Automatic detection and classification of leukocytes using convolutional neural networks. </a:t>
            </a:r>
            <a:r>
              <a:rPr lang="en-US" sz="1100" b="0" i="1" dirty="0">
                <a:solidFill>
                  <a:srgbClr val="333333"/>
                </a:solidFill>
                <a:effectLst/>
                <a:latin typeface="-apple-system"/>
              </a:rPr>
              <a:t>Med Biol </a:t>
            </a:r>
            <a:r>
              <a:rPr lang="en-US" sz="1100" b="0" i="1" dirty="0" err="1">
                <a:solidFill>
                  <a:srgbClr val="333333"/>
                </a:solidFill>
                <a:effectLst/>
                <a:latin typeface="-apple-system"/>
              </a:rPr>
              <a:t>Eng</a:t>
            </a:r>
            <a:r>
              <a:rPr lang="en-US" sz="11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100" b="0" i="1" dirty="0" err="1">
                <a:solidFill>
                  <a:srgbClr val="333333"/>
                </a:solidFill>
                <a:effectLst/>
                <a:latin typeface="-apple-system"/>
              </a:rPr>
              <a:t>Comput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lang="en-US" sz="1100" b="1" i="0" dirty="0">
                <a:solidFill>
                  <a:srgbClr val="333333"/>
                </a:solidFill>
                <a:effectLst/>
                <a:latin typeface="-apple-system"/>
              </a:rPr>
              <a:t>55, </a:t>
            </a:r>
            <a:r>
              <a:rPr lang="en-US" sz="1100" b="0" i="0" dirty="0">
                <a:solidFill>
                  <a:srgbClr val="333333"/>
                </a:solidFill>
                <a:effectLst/>
                <a:latin typeface="-apple-system"/>
              </a:rPr>
              <a:t>1287–1301 (2017). https://doi.org/10.1007/s11517-016-1590-x</a:t>
            </a:r>
            <a:endParaRPr lang="en-US" sz="1100" dirty="0"/>
          </a:p>
        </p:txBody>
      </p:sp>
      <p:sp>
        <p:nvSpPr>
          <p:cNvPr id="23" name="Left Bracket 22">
            <a:extLst>
              <a:ext uri="{FF2B5EF4-FFF2-40B4-BE49-F238E27FC236}">
                <a16:creationId xmlns:a16="http://schemas.microsoft.com/office/drawing/2014/main" xmlns="" id="{B3B33658-0C81-48D7-AC9F-A82497ED0FBE}"/>
              </a:ext>
            </a:extLst>
          </p:cNvPr>
          <p:cNvSpPr/>
          <p:nvPr/>
        </p:nvSpPr>
        <p:spPr>
          <a:xfrm>
            <a:off x="3278165" y="2241297"/>
            <a:ext cx="45719" cy="3104866"/>
          </a:xfrm>
          <a:prstGeom prst="leftBracket">
            <a:avLst/>
          </a:prstGeom>
          <a:ln w="12700">
            <a:solidFill>
              <a:srgbClr val="97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8B66C919-0F8D-474C-B676-85C1AEBF9D8B}"/>
              </a:ext>
            </a:extLst>
          </p:cNvPr>
          <p:cNvSpPr txBox="1"/>
          <p:nvPr/>
        </p:nvSpPr>
        <p:spPr>
          <a:xfrm>
            <a:off x="5011627" y="2777955"/>
            <a:ext cx="2250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SSD based on pretrained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2247EE9D-A51F-44E6-B259-D81BB3B99A8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56254" y="1291236"/>
            <a:ext cx="4154838" cy="2472240"/>
          </a:xfrm>
          <a:prstGeom prst="rect">
            <a:avLst/>
          </a:prstGeom>
        </p:spPr>
      </p:pic>
      <p:sp>
        <p:nvSpPr>
          <p:cNvPr id="28" name="Left Bracket 27">
            <a:extLst>
              <a:ext uri="{FF2B5EF4-FFF2-40B4-BE49-F238E27FC236}">
                <a16:creationId xmlns:a16="http://schemas.microsoft.com/office/drawing/2014/main" xmlns="" id="{B3B33658-0C81-48D7-AC9F-A82497ED0FBE}"/>
              </a:ext>
            </a:extLst>
          </p:cNvPr>
          <p:cNvSpPr/>
          <p:nvPr/>
        </p:nvSpPr>
        <p:spPr>
          <a:xfrm>
            <a:off x="5232527" y="1581496"/>
            <a:ext cx="91440" cy="1371600"/>
          </a:xfrm>
          <a:prstGeom prst="leftBracket">
            <a:avLst/>
          </a:prstGeom>
          <a:ln w="12700">
            <a:solidFill>
              <a:srgbClr val="97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993425" y="-1106123"/>
            <a:ext cx="1571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Single Shot Multi-box Detector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8B66C919-0F8D-474C-B676-85C1AEBF9D8B}"/>
              </a:ext>
            </a:extLst>
          </p:cNvPr>
          <p:cNvSpPr txBox="1"/>
          <p:nvPr/>
        </p:nvSpPr>
        <p:spPr>
          <a:xfrm>
            <a:off x="5030296" y="1438572"/>
            <a:ext cx="2250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SSD based on </a:t>
            </a:r>
            <a:r>
              <a:rPr lang="en-US" dirty="0" err="1"/>
              <a:t>pretrained</a:t>
            </a:r>
            <a:r>
              <a:rPr lang="en-US" dirty="0"/>
              <a:t> </a:t>
            </a:r>
            <a:r>
              <a:rPr lang="en-US" dirty="0" smtClean="0"/>
              <a:t>VGG16</a:t>
            </a:r>
            <a:endParaRPr lang="en-US" dirty="0"/>
          </a:p>
        </p:txBody>
      </p:sp>
      <p:sp>
        <p:nvSpPr>
          <p:cNvPr id="32" name="Arrow: Right 25">
            <a:extLst>
              <a:ext uri="{FF2B5EF4-FFF2-40B4-BE49-F238E27FC236}">
                <a16:creationId xmlns:a16="http://schemas.microsoft.com/office/drawing/2014/main" xmlns="" id="{D8BA1964-3B91-4E11-B946-C7898793D978}"/>
              </a:ext>
            </a:extLst>
          </p:cNvPr>
          <p:cNvSpPr/>
          <p:nvPr/>
        </p:nvSpPr>
        <p:spPr>
          <a:xfrm>
            <a:off x="9467009" y="5331056"/>
            <a:ext cx="548640" cy="274320"/>
          </a:xfrm>
          <a:prstGeom prst="rightArrow">
            <a:avLst>
              <a:gd name="adj1" fmla="val 50000"/>
              <a:gd name="adj2" fmla="val 5619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1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0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Dataset 1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030834"/>
            <a:ext cx="5768340" cy="4961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b="1" dirty="0" smtClean="0"/>
              <a:t>BCCD Dataset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This data contains images with three different types of objects: WBC , RBC, Platelets</a:t>
            </a:r>
          </a:p>
          <a:p>
            <a:pPr>
              <a:lnSpc>
                <a:spcPct val="170000"/>
              </a:lnSpc>
            </a:pPr>
            <a:r>
              <a:rPr lang="en-US" sz="1800" dirty="0" smtClean="0"/>
              <a:t>Each object is represented by 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a bounding box in absolute boundary coordinates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a label </a:t>
            </a:r>
          </a:p>
          <a:p>
            <a:pPr lvl="1">
              <a:lnSpc>
                <a:spcPct val="170000"/>
              </a:lnSpc>
            </a:pPr>
            <a:r>
              <a:rPr lang="en-US" sz="1600" dirty="0" smtClean="0"/>
              <a:t>a perceived detection difficulty (either 0, meaning </a:t>
            </a:r>
            <a:r>
              <a:rPr lang="en-US" sz="1600" i="1" dirty="0" smtClean="0"/>
              <a:t>not difficult</a:t>
            </a:r>
            <a:r>
              <a:rPr lang="en-US" sz="1600" dirty="0" smtClean="0"/>
              <a:t>, or 1, meaning </a:t>
            </a:r>
            <a:r>
              <a:rPr lang="en-US" sz="1600" i="1" dirty="0" smtClean="0"/>
              <a:t>difficult</a:t>
            </a:r>
            <a:r>
              <a:rPr lang="en-US" sz="1600" dirty="0" smtClean="0"/>
              <a:t>)</a:t>
            </a:r>
          </a:p>
          <a:p>
            <a:pPr>
              <a:lnSpc>
                <a:spcPct val="170000"/>
              </a:lnSpc>
            </a:pPr>
            <a:endParaRPr lang="en-US" sz="1800" dirty="0"/>
          </a:p>
        </p:txBody>
      </p:sp>
      <p:pic>
        <p:nvPicPr>
          <p:cNvPr id="7" name="Picture 6" descr="xampl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210" y="1604963"/>
            <a:ext cx="5083809" cy="381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583096" y="5529937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4292E"/>
                </a:solidFill>
              </a:rPr>
              <a:t>An</a:t>
            </a:r>
            <a:r>
              <a:rPr lang="en-US" b="0" i="0" dirty="0" smtClean="0">
                <a:solidFill>
                  <a:srgbClr val="24292E"/>
                </a:solidFill>
                <a:effectLst/>
              </a:rPr>
              <a:t> example of the labeled cell image.</a:t>
            </a:r>
            <a:endParaRPr lang="en-US" dirty="0"/>
          </a:p>
        </p:txBody>
      </p:sp>
      <p:pic>
        <p:nvPicPr>
          <p:cNvPr id="10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/>
          <p:cNvSpPr/>
          <p:nvPr/>
        </p:nvSpPr>
        <p:spPr>
          <a:xfrm>
            <a:off x="0" y="6534834"/>
            <a:ext cx="34712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Shenggan</a:t>
            </a:r>
            <a:r>
              <a:rPr lang="en-US" sz="1400" dirty="0"/>
              <a:t>/</a:t>
            </a:r>
            <a:r>
              <a:rPr lang="en-US" sz="1400" dirty="0" err="1"/>
              <a:t>BCCD_Dataset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Model: Single Shot Detection (SSD)</a:t>
            </a:r>
            <a:endParaRPr lang="en-US" sz="4000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820" y="1646213"/>
            <a:ext cx="10737980" cy="45307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SSD is a purely convolutional neural network (CNN) that </a:t>
            </a:r>
            <a:r>
              <a:rPr lang="en-US" sz="2000" dirty="0" smtClean="0"/>
              <a:t>is organized </a:t>
            </a:r>
            <a:r>
              <a:rPr lang="en-US" sz="2000" dirty="0"/>
              <a:t>into three parts 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Base convolutions</a:t>
            </a:r>
            <a:r>
              <a:rPr lang="en-US" sz="1600" dirty="0"/>
              <a:t> derived from an existing image classification architecture that will provide lower-level feature maps.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Auxiliary convolutions</a:t>
            </a:r>
            <a:r>
              <a:rPr lang="en-US" sz="1600" dirty="0"/>
              <a:t> added on top of the base network that will provide higher-level feature maps.</a:t>
            </a:r>
          </a:p>
          <a:p>
            <a:pPr lvl="1">
              <a:lnSpc>
                <a:spcPct val="150000"/>
              </a:lnSpc>
            </a:pPr>
            <a:r>
              <a:rPr lang="en-US" sz="1600" b="1" dirty="0"/>
              <a:t>Prediction convolutions</a:t>
            </a:r>
            <a:r>
              <a:rPr lang="en-US" sz="1600" dirty="0"/>
              <a:t> that will locate and identify objects in these feature maps.</a:t>
            </a:r>
          </a:p>
          <a:p>
            <a:pPr lvl="1"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0" y="6518812"/>
            <a:ext cx="1028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 smtClean="0">
                <a:solidFill>
                  <a:srgbClr val="222222"/>
                </a:solidFill>
                <a:effectLst/>
                <a:latin typeface="Arial" charset="0"/>
              </a:rPr>
              <a:t>Liu, Wei, et </a:t>
            </a:r>
            <a:r>
              <a:rPr lang="en-US" sz="1600" b="0" i="0" smtClean="0">
                <a:solidFill>
                  <a:srgbClr val="222222"/>
                </a:solidFill>
                <a:effectLst/>
                <a:latin typeface="Arial" charset="0"/>
              </a:rPr>
              <a:t>al.,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Arial" charset="0"/>
              </a:rPr>
              <a:t> </a:t>
            </a:r>
            <a:r>
              <a:rPr lang="en-US" sz="1600" b="0" i="1" dirty="0" smtClean="0">
                <a:solidFill>
                  <a:srgbClr val="222222"/>
                </a:solidFill>
                <a:effectLst/>
                <a:latin typeface="Arial" charset="0"/>
              </a:rPr>
              <a:t>European conference on computer vision</a:t>
            </a:r>
            <a:r>
              <a:rPr lang="en-US" sz="1600" b="0" i="0" dirty="0" smtClean="0">
                <a:solidFill>
                  <a:srgbClr val="222222"/>
                </a:solidFill>
                <a:effectLst/>
                <a:latin typeface="Arial" charset="0"/>
              </a:rPr>
              <a:t>. Springer, Cham, 2016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17" y="3760629"/>
            <a:ext cx="7953766" cy="2416334"/>
          </a:xfrm>
          <a:prstGeom prst="rect">
            <a:avLst/>
          </a:prstGeom>
        </p:spPr>
      </p:pic>
      <p:pic>
        <p:nvPicPr>
          <p:cNvPr id="6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0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Base Convolutions </a:t>
            </a:r>
            <a:endParaRPr lang="en-US" sz="4000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7702"/>
            <a:ext cx="6840976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Why use convolutions from an existing network architecture?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Because models proven to work well with image classification are already pretty good at capturing the basic essence of an image.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The same convolutional features are useful for object detection, but in a more </a:t>
            </a:r>
            <a:r>
              <a:rPr lang="en-US" i="1" dirty="0" smtClean="0"/>
              <a:t>local</a:t>
            </a:r>
            <a:r>
              <a:rPr lang="en-US" dirty="0" smtClean="0"/>
              <a:t> sense – we're less interested in the image as a whole than specific regions of it where objects are present.</a:t>
            </a:r>
          </a:p>
          <a:p>
            <a:endParaRPr lang="en-US" dirty="0"/>
          </a:p>
        </p:txBody>
      </p:sp>
      <p:pic>
        <p:nvPicPr>
          <p:cNvPr id="5122" name="Picture 2" descr="tandford-lectures-vgg-vs-alexn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22"/>
          <a:stretch/>
        </p:blipFill>
        <p:spPr bwMode="auto">
          <a:xfrm>
            <a:off x="8210939" y="1077044"/>
            <a:ext cx="3142862" cy="500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4B634-CA58-4A40-97C1-D55C6D0E05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9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 err="1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Multibox</a:t>
            </a:r>
            <a:r>
              <a:rPr lang="en-US" b="1" dirty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 </a:t>
            </a:r>
            <a:r>
              <a:rPr lang="en-US" b="1" dirty="0" smtClean="0">
                <a:solidFill>
                  <a:srgbClr val="970000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rPr>
              <a:t>Loss</a:t>
            </a:r>
            <a:endParaRPr lang="en-US" dirty="0">
              <a:solidFill>
                <a:srgbClr val="970000"/>
              </a:solidFill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838619"/>
            <a:ext cx="7035281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 err="1"/>
              <a:t>MultiBox</a:t>
            </a:r>
            <a:r>
              <a:rPr lang="en-US" sz="2400" dirty="0"/>
              <a:t> loss, a loss function for object detection.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This is a combination of: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/>
              <a:t>(1) a localization loss for the predicted locations of the </a:t>
            </a:r>
            <a:r>
              <a:rPr lang="en-US" sz="2000" dirty="0" smtClean="0"/>
              <a:t>boxes</a:t>
            </a: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dirty="0"/>
              <a:t>(2) a confidence loss for the predicted class scores.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986FB0-B268-41E4-A921-C65AAFD7670C}"/>
              </a:ext>
            </a:extLst>
          </p:cNvPr>
          <p:cNvSpPr txBox="1"/>
          <p:nvPr/>
        </p:nvSpPr>
        <p:spPr>
          <a:xfrm>
            <a:off x="1616648" y="4817273"/>
            <a:ext cx="4462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Loss: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5A9323A-4065-4819-BDED-B4E41C28EB5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302" y="4916359"/>
            <a:ext cx="4724400" cy="962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FC31065-85D5-475D-8BAF-ECCF0B485AAE}"/>
              </a:ext>
            </a:extLst>
          </p:cNvPr>
          <p:cNvSpPr/>
          <p:nvPr/>
        </p:nvSpPr>
        <p:spPr>
          <a:xfrm>
            <a:off x="3678453" y="5151519"/>
            <a:ext cx="1123169" cy="52497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230C2239-3A31-4556-B904-C0260B373743}"/>
              </a:ext>
            </a:extLst>
          </p:cNvPr>
          <p:cNvSpPr/>
          <p:nvPr/>
        </p:nvSpPr>
        <p:spPr>
          <a:xfrm>
            <a:off x="5188308" y="5123623"/>
            <a:ext cx="1183891" cy="571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CD6047-32F4-4FA7-B3FD-5C53699C4991}"/>
              </a:ext>
            </a:extLst>
          </p:cNvPr>
          <p:cNvSpPr txBox="1"/>
          <p:nvPr/>
        </p:nvSpPr>
        <p:spPr>
          <a:xfrm>
            <a:off x="3539949" y="5717717"/>
            <a:ext cx="140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Class Label Loss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3CEB468-076F-4459-852F-506DCADA2B72}"/>
              </a:ext>
            </a:extLst>
          </p:cNvPr>
          <p:cNvSpPr txBox="1"/>
          <p:nvPr/>
        </p:nvSpPr>
        <p:spPr>
          <a:xfrm>
            <a:off x="5078723" y="5724495"/>
            <a:ext cx="1598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Localization Loss</a:t>
            </a:r>
          </a:p>
        </p:txBody>
      </p:sp>
      <p:pic>
        <p:nvPicPr>
          <p:cNvPr id="10" name="Standard_CMYK.pdf" descr="Standard_CMYK.pdf">
            <a:extLst>
              <a:ext uri="{FF2B5EF4-FFF2-40B4-BE49-F238E27FC236}">
                <a16:creationId xmlns:a16="http://schemas.microsoft.com/office/drawing/2014/main" xmlns="" id="{43A49FCB-7BA2-42BB-8CCC-3FD24CF27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544" y="320650"/>
            <a:ext cx="1714501" cy="714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xmlns="" id="{A954B8E9-CAE4-46F7-BC1F-B1F124B45D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" t="8895" r="9229" b="1559"/>
          <a:stretch/>
        </p:blipFill>
        <p:spPr>
          <a:xfrm>
            <a:off x="7401123" y="1765250"/>
            <a:ext cx="4336922" cy="2933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AA90BC8-64E5-462F-AED9-FCF8E4FADB59}"/>
              </a:ext>
            </a:extLst>
          </p:cNvPr>
          <p:cNvSpPr txBox="1"/>
          <p:nvPr/>
        </p:nvSpPr>
        <p:spPr>
          <a:xfrm>
            <a:off x="7895318" y="1442085"/>
            <a:ext cx="38908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cs typeface="Times New Roman" panose="02020603050405020304" pitchFamily="18" charset="0"/>
              </a:rPr>
              <a:t>Learning Procedure SSD VGG16-based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88187" y="4764817"/>
            <a:ext cx="6096000" cy="19883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Object detection </a:t>
            </a:r>
            <a:r>
              <a:rPr lang="en-US" b="1" dirty="0" smtClean="0"/>
              <a:t>parameters: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batch_size</a:t>
            </a:r>
            <a:r>
              <a:rPr lang="en-US" dirty="0" smtClean="0"/>
              <a:t> </a:t>
            </a:r>
            <a:r>
              <a:rPr lang="en-US" dirty="0"/>
              <a:t>= 8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Learning rate = </a:t>
            </a:r>
            <a:r>
              <a:rPr lang="en-US" dirty="0"/>
              <a:t>0.001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epochs </a:t>
            </a:r>
            <a:r>
              <a:rPr lang="en-US" dirty="0"/>
              <a:t>=150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optimizer </a:t>
            </a:r>
            <a:r>
              <a:rPr lang="en-US" dirty="0"/>
              <a:t>= </a:t>
            </a:r>
            <a:r>
              <a:rPr lang="en-US" dirty="0" err="1"/>
              <a:t>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2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82.48969"/>
  <p:tag name="LATEXADDIN" val="\documentclass{article}&#10;\usepackage{amsmath}&#10;\pagestyle{empty}&#10;\begin{document}&#10;&#10;&#10;$...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82.48969"/>
  <p:tag name="LATEXADDIN" val="\documentclass{article}&#10;\usepackage{amsmath}&#10;\pagestyle{empty}&#10;\begin{document}&#10;&#10;&#10;$...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82.48969"/>
  <p:tag name="LATEXADDIN" val="\documentclass{article}&#10;\usepackage{amsmath}&#10;\pagestyle{empty}&#10;\begin{document}&#10;&#10;&#10;$...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82.48969"/>
  <p:tag name="LATEXADDIN" val="\documentclass{article}&#10;\usepackage{amsmath}&#10;\pagestyle{empty}&#10;\begin{document}&#10;&#10;&#10;$...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82.48969"/>
  <p:tag name="LATEXADDIN" val="\documentclass{article}&#10;\usepackage{amsmath}&#10;\pagestyle{empty}&#10;\begin{document}&#10;&#10;&#10;$...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5762</TotalTime>
  <Words>1006</Words>
  <Application>Microsoft Macintosh PowerPoint</Application>
  <PresentationFormat>Widescreen</PresentationFormat>
  <Paragraphs>417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-apple-system</vt:lpstr>
      <vt:lpstr>Abadi MT Condensed Extra Bold</vt:lpstr>
      <vt:lpstr>Acherus Grotesque</vt:lpstr>
      <vt:lpstr>AcherusGrotesqueLight</vt:lpstr>
      <vt:lpstr>Calibri</vt:lpstr>
      <vt:lpstr>Calibri Light</vt:lpstr>
      <vt:lpstr>Cambria Math</vt:lpstr>
      <vt:lpstr>Geneva</vt:lpstr>
      <vt:lpstr>Gineso Cond Thin</vt:lpstr>
      <vt:lpstr>Times New Roman</vt:lpstr>
      <vt:lpstr>Arial</vt:lpstr>
      <vt:lpstr>Office Theme</vt:lpstr>
      <vt:lpstr>PowerPoint Presentation</vt:lpstr>
      <vt:lpstr>Problem statement </vt:lpstr>
      <vt:lpstr>Our Solution </vt:lpstr>
      <vt:lpstr>PowerPoint Presentation</vt:lpstr>
      <vt:lpstr>Task 1: Blood Cell Detection</vt:lpstr>
      <vt:lpstr>Dataset 1</vt:lpstr>
      <vt:lpstr>Model: Single Shot Detection (SSD)</vt:lpstr>
      <vt:lpstr>Base Convolutions </vt:lpstr>
      <vt:lpstr>Multibox Loss</vt:lpstr>
      <vt:lpstr>Evaluation</vt:lpstr>
      <vt:lpstr>Detection with trained models </vt:lpstr>
      <vt:lpstr>Task 2: WBC Cell Type Classification</vt:lpstr>
      <vt:lpstr>Learning – pretrained architecture</vt:lpstr>
      <vt:lpstr>Learning – customized architectures</vt:lpstr>
      <vt:lpstr>Evaluation</vt:lpstr>
      <vt:lpstr>Feature Map Visualization </vt:lpstr>
      <vt:lpstr>Feature Map Visualization </vt:lpstr>
      <vt:lpstr>Task 3: COVID-19 Diagnosis by Cell Counts</vt:lpstr>
      <vt:lpstr>Evaluation </vt:lpstr>
      <vt:lpstr>Conclusion</vt:lpstr>
      <vt:lpstr>Thanks for your attention !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Shojaee, Seyedeh Parshin</dc:creator>
  <cp:lastModifiedBy>Noushin Omidvar</cp:lastModifiedBy>
  <cp:revision>86</cp:revision>
  <dcterms:created xsi:type="dcterms:W3CDTF">2021-03-24T00:19:09Z</dcterms:created>
  <dcterms:modified xsi:type="dcterms:W3CDTF">2021-05-05T17:19:22Z</dcterms:modified>
</cp:coreProperties>
</file>